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60" r:id="rId5"/>
    <p:sldId id="259" r:id="rId6"/>
    <p:sldId id="264" r:id="rId7"/>
    <p:sldId id="263" r:id="rId8"/>
    <p:sldId id="266" r:id="rId9"/>
    <p:sldId id="267" r:id="rId10"/>
    <p:sldId id="265" r:id="rId11"/>
    <p:sldId id="268" r:id="rId12"/>
    <p:sldId id="269" r:id="rId13"/>
    <p:sldId id="270" r:id="rId14"/>
    <p:sldId id="262" r:id="rId15"/>
    <p:sldId id="272" r:id="rId16"/>
    <p:sldId id="271" r:id="rId17"/>
    <p:sldId id="273" r:id="rId18"/>
    <p:sldId id="274" r:id="rId1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651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68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033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 flipH="1">
            <a:off x="0" y="2133600"/>
            <a:ext cx="6858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AutoShape 3"/>
          <p:cNvSpPr>
            <a:spLocks noChangeArrowheads="1"/>
          </p:cNvSpPr>
          <p:nvPr userDrawn="1"/>
        </p:nvSpPr>
        <p:spPr bwMode="auto">
          <a:xfrm>
            <a:off x="742950" y="990600"/>
            <a:ext cx="7599363" cy="1905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34" tIns="46167" rIns="92334" bIns="46167" anchor="ctr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kumimoji="1" lang="es-ES" altLang="es-ES" sz="2400">
              <a:latin typeface="Times New Roman" charset="0"/>
            </a:endParaRP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250825" y="692150"/>
            <a:ext cx="8767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pic>
        <p:nvPicPr>
          <p:cNvPr id="5" name="Picture 13" descr="C:\Users\mfernanu\AppData\Local\Temp\Rar$DI51.976\GOB+MIEYT+R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63513"/>
            <a:ext cx="27892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D35E-65A9-40AB-ABDA-FDB049225BE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7355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08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790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58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94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86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93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8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36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4712-81DC-4D42-914D-108E8FEF3B90}" type="datetimeFigureOut">
              <a:rPr lang="es-ES" smtClean="0"/>
              <a:t>20/10/2016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5E26-D0EF-43FE-84D8-56C99AEFFC1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35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DC4FCE-CC40-400F-B90C-D607C289CF30}" type="slidenum">
              <a:rPr lang="es-ES_tradnl"/>
              <a:pPr>
                <a:defRPr/>
              </a:pPr>
              <a:t>1</a:t>
            </a:fld>
            <a:endParaRPr lang="es-ES_tradnl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763688" y="4670077"/>
            <a:ext cx="2416046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s-ES_tradnl" altLang="es-ES" sz="1700" dirty="0" smtClean="0">
                <a:solidFill>
                  <a:srgbClr val="C8103A"/>
                </a:solidFill>
                <a:latin typeface="Verdana" pitchFamily="34" charset="0"/>
              </a:rPr>
              <a:t>Jose Eleuterio López</a:t>
            </a:r>
            <a:endParaRPr lang="es-ES_tradnl" altLang="es-ES" sz="1700" dirty="0">
              <a:solidFill>
                <a:srgbClr val="C8103A"/>
              </a:solidFill>
              <a:latin typeface="Verdana" pitchFamily="34" charset="0"/>
            </a:endParaRPr>
          </a:p>
          <a:p>
            <a:pPr eaLnBrk="1" hangingPunct="1"/>
            <a:endParaRPr lang="es-ES_tradnl" altLang="es-ES" sz="1700" u="sng" dirty="0">
              <a:latin typeface="Verdana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4622800" y="5734050"/>
            <a:ext cx="3954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2075" indent="-92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30000"/>
              </a:spcAft>
            </a:pPr>
            <a:r>
              <a:rPr lang="es-ES_tradnl" altLang="es-ES" sz="1400" dirty="0">
                <a:solidFill>
                  <a:srgbClr val="C8103A"/>
                </a:solidFill>
                <a:latin typeface="Verdana" pitchFamily="34" charset="0"/>
              </a:rPr>
              <a:t>Madrid, </a:t>
            </a:r>
            <a:r>
              <a:rPr lang="es-ES_tradnl" altLang="es-ES" sz="1400" dirty="0" smtClean="0">
                <a:solidFill>
                  <a:srgbClr val="C8103A"/>
                </a:solidFill>
                <a:latin typeface="Verdana" pitchFamily="34" charset="0"/>
              </a:rPr>
              <a:t>20 </a:t>
            </a:r>
            <a:r>
              <a:rPr lang="es-ES_tradnl" altLang="es-ES" sz="1400" dirty="0">
                <a:solidFill>
                  <a:srgbClr val="C8103A"/>
                </a:solidFill>
                <a:latin typeface="Verdana" pitchFamily="34" charset="0"/>
              </a:rPr>
              <a:t>de </a:t>
            </a:r>
            <a:r>
              <a:rPr lang="es-ES_tradnl" altLang="es-ES" sz="1400" dirty="0" smtClean="0">
                <a:solidFill>
                  <a:srgbClr val="C8103A"/>
                </a:solidFill>
                <a:latin typeface="Verdana" pitchFamily="34" charset="0"/>
              </a:rPr>
              <a:t>10 </a:t>
            </a:r>
            <a:r>
              <a:rPr lang="es-ES_tradnl" altLang="es-ES" sz="1400" dirty="0">
                <a:solidFill>
                  <a:srgbClr val="C8103A"/>
                </a:solidFill>
                <a:latin typeface="Verdana" pitchFamily="34" charset="0"/>
              </a:rPr>
              <a:t>de </a:t>
            </a:r>
            <a:r>
              <a:rPr lang="es-ES_tradnl" altLang="es-ES" sz="1400" dirty="0" smtClean="0">
                <a:solidFill>
                  <a:srgbClr val="C8103A"/>
                </a:solidFill>
                <a:latin typeface="Verdana" pitchFamily="34" charset="0"/>
              </a:rPr>
              <a:t>2016</a:t>
            </a:r>
            <a:endParaRPr lang="es-ES_tradnl" altLang="es-ES" sz="1400" dirty="0">
              <a:solidFill>
                <a:srgbClr val="C8103A"/>
              </a:solidFill>
              <a:latin typeface="Verdana" pitchFamily="34" charset="0"/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187624" y="2420938"/>
            <a:ext cx="7056264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2075" indent="-920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" sz="4800" dirty="0"/>
              <a:t>Seguridad en .ES. </a:t>
            </a:r>
            <a:r>
              <a:rPr lang="es-ES" sz="4800" dirty="0" smtClean="0">
                <a:solidFill>
                  <a:srgbClr val="C8103A"/>
                </a:solidFill>
                <a:latin typeface="Verdana" pitchFamily="34" charset="0"/>
              </a:rPr>
              <a:t>Evolución </a:t>
            </a:r>
            <a:r>
              <a:rPr lang="es-ES" sz="4800" dirty="0">
                <a:solidFill>
                  <a:srgbClr val="C8103A"/>
                </a:solidFill>
                <a:latin typeface="Verdana" pitchFamily="34" charset="0"/>
              </a:rPr>
              <a:t>de la seguridad del </a:t>
            </a:r>
            <a:r>
              <a:rPr lang="es-ES" sz="4800" dirty="0" smtClean="0">
                <a:solidFill>
                  <a:srgbClr val="C8103A"/>
                </a:solidFill>
                <a:latin typeface="Verdana" pitchFamily="34" charset="0"/>
              </a:rPr>
              <a:t>registro</a:t>
            </a:r>
            <a:endParaRPr lang="es-ES" sz="4800" dirty="0">
              <a:solidFill>
                <a:srgbClr val="C8103A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1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104254"/>
            <a:ext cx="8229600" cy="868958"/>
          </a:xfrm>
        </p:spPr>
        <p:txBody>
          <a:bodyPr/>
          <a:lstStyle/>
          <a:p>
            <a:r>
              <a:rPr lang="es-ES" dirty="0" smtClean="0"/>
              <a:t>Portal Web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s-ES" dirty="0" smtClean="0"/>
              <a:t>Resolución Vulnerabilidades</a:t>
            </a:r>
          </a:p>
          <a:p>
            <a:pPr lvl="1"/>
            <a:r>
              <a:rPr lang="es-ES" dirty="0" smtClean="0"/>
              <a:t>2014</a:t>
            </a:r>
            <a:r>
              <a:rPr lang="es-ES" dirty="0"/>
              <a:t>: Tiempo medio de resolución 180 días </a:t>
            </a:r>
          </a:p>
          <a:p>
            <a:pPr lvl="1"/>
            <a:r>
              <a:rPr lang="es-ES" dirty="0" smtClean="0"/>
              <a:t>2015</a:t>
            </a:r>
            <a:r>
              <a:rPr lang="es-ES" dirty="0"/>
              <a:t>: Tiempo medio de resolución 17,85 días </a:t>
            </a:r>
          </a:p>
          <a:p>
            <a:pPr lvl="1"/>
            <a:r>
              <a:rPr lang="es-ES" dirty="0" smtClean="0"/>
              <a:t>2016</a:t>
            </a:r>
            <a:r>
              <a:rPr lang="es-ES" dirty="0"/>
              <a:t>: Tiempo medio de resolución </a:t>
            </a:r>
            <a:r>
              <a:rPr lang="es-ES" dirty="0" smtClean="0"/>
              <a:t>17 </a:t>
            </a:r>
            <a:r>
              <a:rPr lang="es-ES" dirty="0"/>
              <a:t>días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61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8229600" cy="796950"/>
          </a:xfrm>
        </p:spPr>
        <p:txBody>
          <a:bodyPr/>
          <a:lstStyle/>
          <a:p>
            <a:r>
              <a:rPr lang="es-ES" dirty="0" smtClean="0"/>
              <a:t>Aplicativo web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7" y="1017216"/>
            <a:ext cx="8229600" cy="226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50" y="3501008"/>
            <a:ext cx="847663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6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36512" y="-27384"/>
            <a:ext cx="8229600" cy="782960"/>
          </a:xfrm>
        </p:spPr>
        <p:txBody>
          <a:bodyPr/>
          <a:lstStyle/>
          <a:p>
            <a:r>
              <a:rPr lang="es-ES" dirty="0" smtClean="0"/>
              <a:t>Aplicativo web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2342728"/>
            <a:ext cx="6924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119675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50 alertas diarias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Escaneos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Directory</a:t>
            </a:r>
            <a:r>
              <a:rPr lang="es-ES" dirty="0" smtClean="0"/>
              <a:t> </a:t>
            </a:r>
            <a:r>
              <a:rPr lang="es-ES" dirty="0" err="1" smtClean="0"/>
              <a:t>traversal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SQL </a:t>
            </a:r>
            <a:r>
              <a:rPr lang="es-ES" dirty="0" err="1" smtClean="0"/>
              <a:t>injection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Cross- </a:t>
            </a:r>
            <a:r>
              <a:rPr lang="es-ES" dirty="0" err="1" smtClean="0"/>
              <a:t>site</a:t>
            </a:r>
            <a:r>
              <a:rPr lang="es-ES" dirty="0" smtClean="0"/>
              <a:t> scripting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52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796950"/>
          </a:xfrm>
        </p:spPr>
        <p:txBody>
          <a:bodyPr/>
          <a:lstStyle/>
          <a:p>
            <a:r>
              <a:rPr lang="es-ES" dirty="0" smtClean="0"/>
              <a:t>Aplicativo web</a:t>
            </a:r>
            <a:endParaRPr lang="es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48" y="2332038"/>
            <a:ext cx="8229600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4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32246"/>
            <a:ext cx="8229600" cy="796950"/>
          </a:xfrm>
        </p:spPr>
        <p:txBody>
          <a:bodyPr/>
          <a:lstStyle/>
          <a:p>
            <a:r>
              <a:rPr lang="es-ES" dirty="0" smtClean="0"/>
              <a:t>Servicio global.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s-ES" dirty="0" smtClean="0"/>
              <a:t>Evolución incidencias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495550"/>
            <a:ext cx="47148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1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201216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Evolución servicio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Servicio </a:t>
            </a:r>
            <a:r>
              <a:rPr lang="es-ES" dirty="0"/>
              <a:t>de vigilancia tecnológica aplicada a </a:t>
            </a:r>
            <a:r>
              <a:rPr lang="es-ES" dirty="0" smtClean="0"/>
              <a:t>dominios.</a:t>
            </a:r>
            <a:endParaRPr lang="es-ES" dirty="0"/>
          </a:p>
          <a:p>
            <a:r>
              <a:rPr lang="es-ES" dirty="0" smtClean="0"/>
              <a:t>Trazabilidad </a:t>
            </a:r>
            <a:r>
              <a:rPr lang="es-ES" dirty="0"/>
              <a:t>de las consultas de bases de </a:t>
            </a:r>
            <a:r>
              <a:rPr lang="es-ES" dirty="0" smtClean="0"/>
              <a:t>datos.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43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684584" y="-99392"/>
            <a:ext cx="8229600" cy="796950"/>
          </a:xfrm>
        </p:spPr>
        <p:txBody>
          <a:bodyPr>
            <a:normAutofit/>
          </a:bodyPr>
          <a:lstStyle/>
          <a:p>
            <a:r>
              <a:rPr lang="es-ES" sz="4000" dirty="0" smtClean="0"/>
              <a:t>Evolución </a:t>
            </a:r>
            <a:r>
              <a:rPr lang="es-ES" sz="4000" dirty="0" smtClean="0"/>
              <a:t>servicio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495425"/>
            <a:ext cx="8229600" cy="4525963"/>
          </a:xfrm>
        </p:spPr>
        <p:txBody>
          <a:bodyPr/>
          <a:lstStyle/>
          <a:p>
            <a:r>
              <a:rPr lang="es-ES" dirty="0" smtClean="0"/>
              <a:t>Implantación control de navegación: malware, amenazas, troyanos, …</a:t>
            </a:r>
          </a:p>
          <a:p>
            <a:r>
              <a:rPr lang="es-ES" dirty="0" smtClean="0"/>
              <a:t>Security </a:t>
            </a:r>
            <a:r>
              <a:rPr lang="es-ES" dirty="0" err="1" smtClean="0"/>
              <a:t>Onion</a:t>
            </a:r>
            <a:r>
              <a:rPr lang="es-E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Sistema de detection de </a:t>
            </a:r>
            <a:r>
              <a:rPr lang="en-US" dirty="0" err="1" smtClean="0"/>
              <a:t>intrusos</a:t>
            </a:r>
            <a:r>
              <a:rPr lang="en-US" dirty="0" smtClean="0"/>
              <a:t> y </a:t>
            </a:r>
            <a:r>
              <a:rPr lang="en-US" dirty="0" err="1" smtClean="0"/>
              <a:t>monitorización</a:t>
            </a:r>
            <a:r>
              <a:rPr lang="en-US" dirty="0"/>
              <a:t> </a:t>
            </a:r>
            <a:r>
              <a:rPr lang="en-US" dirty="0" smtClean="0"/>
              <a:t>de la red.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65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-36512" y="0"/>
            <a:ext cx="8229600" cy="69755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8287"/>
            <a:ext cx="6120680" cy="45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Seguridad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68760"/>
            <a:ext cx="60027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71095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2012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lvl="1"/>
            <a:r>
              <a:rPr lang="es-ES" dirty="0" smtClean="0"/>
              <a:t>Soluciones de seguridad </a:t>
            </a:r>
          </a:p>
          <a:p>
            <a:pPr marL="457200" lvl="1" indent="0">
              <a:buNone/>
            </a:pPr>
            <a:r>
              <a:rPr lang="es-ES" dirty="0" smtClean="0"/>
              <a:t>(Firewalls, IPS, antivirus, …)</a:t>
            </a:r>
          </a:p>
          <a:p>
            <a:pPr lvl="1"/>
            <a:r>
              <a:rPr lang="es-ES" dirty="0" smtClean="0"/>
              <a:t>Auditorias bianuales</a:t>
            </a:r>
          </a:p>
          <a:p>
            <a:pPr lvl="1"/>
            <a:r>
              <a:rPr lang="es-ES" dirty="0" smtClean="0"/>
              <a:t>Gestión de incidencias</a:t>
            </a:r>
          </a:p>
          <a:p>
            <a:pPr lvl="1"/>
            <a:endParaRPr lang="es-ES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6698"/>
            <a:ext cx="3024336" cy="45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8"/>
          <a:stretch/>
        </p:blipFill>
        <p:spPr>
          <a:xfrm>
            <a:off x="4896663" y="1124744"/>
            <a:ext cx="4139833" cy="35096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783232"/>
          </a:xfrm>
        </p:spPr>
        <p:txBody>
          <a:bodyPr/>
          <a:lstStyle/>
          <a:p>
            <a:r>
              <a:rPr lang="es-ES" dirty="0" smtClean="0"/>
              <a:t>2013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125538"/>
            <a:ext cx="4691063" cy="4640262"/>
          </a:xfrm>
        </p:spPr>
        <p:txBody>
          <a:bodyPr>
            <a:normAutofit/>
          </a:bodyPr>
          <a:lstStyle/>
          <a:p>
            <a:pPr lvl="1"/>
            <a:endParaRPr lang="es-ES" dirty="0" smtClean="0"/>
          </a:p>
          <a:p>
            <a:r>
              <a:rPr lang="es-ES" dirty="0" smtClean="0"/>
              <a:t>Identificación de necesidades y objetivos </a:t>
            </a:r>
            <a:endParaRPr lang="es-ES" dirty="0"/>
          </a:p>
          <a:p>
            <a:r>
              <a:rPr lang="es-ES" dirty="0" smtClean="0"/>
              <a:t>Definición de alcance: Servicios, soluciones,…</a:t>
            </a:r>
          </a:p>
          <a:p>
            <a:r>
              <a:rPr lang="es-ES" dirty="0" smtClean="0"/>
              <a:t>Colaboración con </a:t>
            </a:r>
            <a:r>
              <a:rPr lang="es-ES" dirty="0" err="1" smtClean="0"/>
              <a:t>Incibe</a:t>
            </a: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87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412875"/>
            <a:ext cx="4048125" cy="2697163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600200"/>
            <a:ext cx="43308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Monitorización especializada 24/7</a:t>
            </a:r>
          </a:p>
          <a:p>
            <a:r>
              <a:rPr lang="es-ES" dirty="0" smtClean="0"/>
              <a:t>Gestión de incidentes.</a:t>
            </a:r>
          </a:p>
          <a:p>
            <a:r>
              <a:rPr lang="es-ES" dirty="0"/>
              <a:t>Gestión de parches.</a:t>
            </a:r>
          </a:p>
          <a:p>
            <a:r>
              <a:rPr lang="es-ES" dirty="0" smtClean="0"/>
              <a:t>Mejora continua 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94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796950"/>
          </a:xfrm>
        </p:spPr>
        <p:txBody>
          <a:bodyPr/>
          <a:lstStyle/>
          <a:p>
            <a:r>
              <a:rPr lang="es-ES" dirty="0" smtClean="0"/>
              <a:t>Proyecto - 2014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4330700" cy="4525963"/>
          </a:xfrm>
        </p:spPr>
        <p:txBody>
          <a:bodyPr/>
          <a:lstStyle/>
          <a:p>
            <a:pPr lvl="1"/>
            <a:r>
              <a:rPr lang="es-ES" dirty="0" smtClean="0"/>
              <a:t>SOC. </a:t>
            </a:r>
          </a:p>
          <a:p>
            <a:pPr lvl="1"/>
            <a:r>
              <a:rPr lang="es-ES" dirty="0" smtClean="0"/>
              <a:t>Inicio de proyecto. Análisis servicio, infraestructura.</a:t>
            </a:r>
          </a:p>
          <a:p>
            <a:pPr lvl="1"/>
            <a:r>
              <a:rPr lang="es-ES" dirty="0" smtClean="0"/>
              <a:t>Implantación del servicio. 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92" y="1385317"/>
            <a:ext cx="2857500" cy="19716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24" y="3429000"/>
            <a:ext cx="33712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8229600" cy="868958"/>
          </a:xfrm>
        </p:spPr>
        <p:txBody>
          <a:bodyPr/>
          <a:lstStyle/>
          <a:p>
            <a:r>
              <a:rPr lang="es-ES" dirty="0" smtClean="0"/>
              <a:t>Servidores DNS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02840" y="836712"/>
            <a:ext cx="8229600" cy="4525963"/>
          </a:xfrm>
        </p:spPr>
        <p:txBody>
          <a:bodyPr/>
          <a:lstStyle/>
          <a:p>
            <a:r>
              <a:rPr lang="es-ES" dirty="0" smtClean="0"/>
              <a:t>Eventos seguridad</a:t>
            </a:r>
          </a:p>
          <a:p>
            <a:pPr lvl="1"/>
            <a:r>
              <a:rPr lang="es-ES" dirty="0" smtClean="0"/>
              <a:t>Entre 2k y 10k alertas mensuales.</a:t>
            </a:r>
          </a:p>
          <a:p>
            <a:pPr lvl="1"/>
            <a:r>
              <a:rPr lang="es-ES" dirty="0" smtClean="0"/>
              <a:t>9 incidentes por elevadas peticiones de DNS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68" y="2564904"/>
            <a:ext cx="7787772" cy="350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Servidores DNS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s-ES" dirty="0" smtClean="0"/>
              <a:t>Resolución vulnerabilidades</a:t>
            </a:r>
          </a:p>
          <a:p>
            <a:endParaRPr lang="es-ES" dirty="0"/>
          </a:p>
          <a:p>
            <a:pPr lvl="1"/>
            <a:r>
              <a:rPr lang="es-ES" dirty="0" smtClean="0"/>
              <a:t>2014</a:t>
            </a:r>
            <a:r>
              <a:rPr lang="es-ES" dirty="0"/>
              <a:t>: Tiempo medio de resolución 180 días </a:t>
            </a:r>
          </a:p>
          <a:p>
            <a:pPr lvl="1"/>
            <a:r>
              <a:rPr lang="es-ES" dirty="0" smtClean="0"/>
              <a:t>2015</a:t>
            </a:r>
            <a:r>
              <a:rPr lang="es-ES" dirty="0"/>
              <a:t>: Tiempo medio de resolución 40 días </a:t>
            </a:r>
          </a:p>
          <a:p>
            <a:pPr lvl="1"/>
            <a:r>
              <a:rPr lang="es-ES" dirty="0" smtClean="0"/>
              <a:t>2016</a:t>
            </a:r>
            <a:r>
              <a:rPr lang="es-ES" dirty="0"/>
              <a:t>: Tiempo medio de resolución 22 días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35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2738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Portal web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196975"/>
            <a:ext cx="764698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24944"/>
            <a:ext cx="5616624" cy="389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Portal Web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2682899"/>
            <a:ext cx="82296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27584" y="1196752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20 alertas diarias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Escaneos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SQL </a:t>
            </a:r>
            <a:r>
              <a:rPr lang="es-ES" dirty="0" err="1" smtClean="0"/>
              <a:t>injection</a:t>
            </a:r>
            <a:r>
              <a:rPr lang="es-ES" dirty="0" smtClean="0"/>
              <a:t> y </a:t>
            </a:r>
            <a:r>
              <a:rPr lang="es-ES" dirty="0" err="1" smtClean="0"/>
              <a:t>directory</a:t>
            </a:r>
            <a:r>
              <a:rPr lang="es-ES" dirty="0" smtClean="0"/>
              <a:t> </a:t>
            </a:r>
            <a:r>
              <a:rPr lang="es-ES" dirty="0" err="1" smtClean="0"/>
              <a:t>traversal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Ataques sobre vulnerabilidades reportadas: PHP, </a:t>
            </a:r>
            <a:r>
              <a:rPr lang="es-ES" dirty="0" err="1" smtClean="0"/>
              <a:t>Drupal</a:t>
            </a:r>
            <a:r>
              <a:rPr lang="es-ES" dirty="0" smtClean="0"/>
              <a:t>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256</Words>
  <Application>Microsoft Office PowerPoint</Application>
  <PresentationFormat>Presentación en pantalla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2012</vt:lpstr>
      <vt:lpstr>2013</vt:lpstr>
      <vt:lpstr>Objetivos</vt:lpstr>
      <vt:lpstr>Proyecto - 2014</vt:lpstr>
      <vt:lpstr>Servidores DNS</vt:lpstr>
      <vt:lpstr>Servidores DNS</vt:lpstr>
      <vt:lpstr>Portal web</vt:lpstr>
      <vt:lpstr>Portal Web</vt:lpstr>
      <vt:lpstr>Portal Web</vt:lpstr>
      <vt:lpstr>Aplicativo web</vt:lpstr>
      <vt:lpstr>Aplicativo web</vt:lpstr>
      <vt:lpstr>Aplicativo web</vt:lpstr>
      <vt:lpstr>Servicio global.</vt:lpstr>
      <vt:lpstr>Evolución servicio </vt:lpstr>
      <vt:lpstr>Evolución servicio</vt:lpstr>
      <vt:lpstr>Seguridad</vt:lpstr>
      <vt:lpstr>Seguridad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Seguridad en .ES. SOC</dc:title>
  <dc:creator>Administrador</dc:creator>
  <cp:lastModifiedBy>Administrador</cp:lastModifiedBy>
  <cp:revision>35</cp:revision>
  <cp:lastPrinted>2016-10-20T08:02:49Z</cp:lastPrinted>
  <dcterms:created xsi:type="dcterms:W3CDTF">2016-10-14T09:41:15Z</dcterms:created>
  <dcterms:modified xsi:type="dcterms:W3CDTF">2016-10-20T09:35:52Z</dcterms:modified>
</cp:coreProperties>
</file>