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6"/>
  </p:notesMasterIdLst>
  <p:handoutMasterIdLst>
    <p:handoutMasterId r:id="rId37"/>
  </p:handoutMasterIdLst>
  <p:sldIdLst>
    <p:sldId id="1214" r:id="rId2"/>
    <p:sldId id="433" r:id="rId3"/>
    <p:sldId id="1164" r:id="rId4"/>
    <p:sldId id="1215" r:id="rId5"/>
    <p:sldId id="1216" r:id="rId6"/>
    <p:sldId id="1184" r:id="rId7"/>
    <p:sldId id="1183" r:id="rId8"/>
    <p:sldId id="1206" r:id="rId9"/>
    <p:sldId id="1187" r:id="rId10"/>
    <p:sldId id="1222" r:id="rId11"/>
    <p:sldId id="1194" r:id="rId12"/>
    <p:sldId id="1217" r:id="rId13"/>
    <p:sldId id="1196" r:id="rId14"/>
    <p:sldId id="1218" r:id="rId15"/>
    <p:sldId id="1201" r:id="rId16"/>
    <p:sldId id="1219" r:id="rId17"/>
    <p:sldId id="1199" r:id="rId18"/>
    <p:sldId id="1212" r:id="rId19"/>
    <p:sldId id="1192" r:id="rId20"/>
    <p:sldId id="1193" r:id="rId21"/>
    <p:sldId id="1203" r:id="rId22"/>
    <p:sldId id="1204" r:id="rId23"/>
    <p:sldId id="1197" r:id="rId24"/>
    <p:sldId id="1198" r:id="rId25"/>
    <p:sldId id="1190" r:id="rId26"/>
    <p:sldId id="1191" r:id="rId27"/>
    <p:sldId id="1189" r:id="rId28"/>
    <p:sldId id="1211" r:id="rId29"/>
    <p:sldId id="1185" r:id="rId30"/>
    <p:sldId id="1186" r:id="rId31"/>
    <p:sldId id="1220" r:id="rId32"/>
    <p:sldId id="1221" r:id="rId33"/>
    <p:sldId id="1205" r:id="rId34"/>
    <p:sldId id="835" r:id="rId35"/>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C93"/>
    <a:srgbClr val="2A7886"/>
    <a:srgbClr val="009B00"/>
    <a:srgbClr val="FFFFFF"/>
    <a:srgbClr val="DB8835"/>
    <a:srgbClr val="F7E5D3"/>
    <a:srgbClr val="B6E1E8"/>
    <a:srgbClr val="BBE0E3"/>
    <a:srgbClr val="F3F9FA"/>
    <a:srgbClr val="E7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9858" autoAdjust="0"/>
  </p:normalViewPr>
  <p:slideViewPr>
    <p:cSldViewPr>
      <p:cViewPr varScale="1">
        <p:scale>
          <a:sx n="65" d="100"/>
          <a:sy n="65" d="100"/>
        </p:scale>
        <p:origin x="1530" y="60"/>
      </p:cViewPr>
      <p:guideLst>
        <p:guide orient="horz" pos="2160"/>
        <p:guide pos="2880"/>
      </p:guideLst>
    </p:cSldViewPr>
  </p:slideViewPr>
  <p:outlineViewPr>
    <p:cViewPr>
      <p:scale>
        <a:sx n="33" d="100"/>
        <a:sy n="33" d="100"/>
      </p:scale>
      <p:origin x="0" y="786"/>
    </p:cViewPr>
  </p:outlineViewPr>
  <p:notesTextViewPr>
    <p:cViewPr>
      <p:scale>
        <a:sx n="100" d="100"/>
        <a:sy n="100" d="100"/>
      </p:scale>
      <p:origin x="0" y="0"/>
    </p:cViewPr>
  </p:notesTextViewPr>
  <p:sorterViewPr>
    <p:cViewPr>
      <p:scale>
        <a:sx n="110" d="100"/>
        <a:sy n="110" d="100"/>
      </p:scale>
      <p:origin x="0" y="-7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Monitoring tools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ubbleChart>
        <c:varyColors val="0"/>
        <c:ser>
          <c:idx val="6"/>
          <c:order val="0"/>
          <c:tx>
            <c:strRef>
              <c:f>'Monitoring-Heatmap'!$A$2</c:f>
              <c:strCache>
                <c:ptCount val="1"/>
                <c:pt idx="0">
                  <c:v>SNMP-based tools</c:v>
                </c:pt>
              </c:strCache>
            </c:strRef>
          </c:tx>
          <c:spPr>
            <a:solidFill>
              <a:schemeClr val="accent1">
                <a:lumMod val="60000"/>
                <a:alpha val="75000"/>
              </a:schemeClr>
            </a:solidFill>
            <a:ln w="25400">
              <a:noFill/>
            </a:ln>
            <a:effectLst/>
          </c:spPr>
          <c:invertIfNegative val="0"/>
          <c:xVal>
            <c:numRef>
              <c:f>'Monitoring-Heatmap'!$M$2</c:f>
              <c:numCache>
                <c:formatCode>0.00</c:formatCode>
                <c:ptCount val="1"/>
                <c:pt idx="0">
                  <c:v>4.62</c:v>
                </c:pt>
              </c:numCache>
            </c:numRef>
          </c:xVal>
          <c:yVal>
            <c:numRef>
              <c:f>'Monitoring-Heatmap'!$N$2</c:f>
              <c:numCache>
                <c:formatCode>0.00</c:formatCode>
                <c:ptCount val="1"/>
                <c:pt idx="0">
                  <c:v>3.8723404255319149</c:v>
                </c:pt>
              </c:numCache>
            </c:numRef>
          </c:yVal>
          <c:bubbleSize>
            <c:numRef>
              <c:f>'Monitoring-Heatmap'!$O$2</c:f>
              <c:numCache>
                <c:formatCode>General</c:formatCode>
                <c:ptCount val="1"/>
                <c:pt idx="0">
                  <c:v>1</c:v>
                </c:pt>
              </c:numCache>
            </c:numRef>
          </c:bubbleSize>
          <c:bubble3D val="0"/>
          <c:extLst>
            <c:ext xmlns:c16="http://schemas.microsoft.com/office/drawing/2014/chart" uri="{C3380CC4-5D6E-409C-BE32-E72D297353CC}">
              <c16:uniqueId val="{00000000-5AAF-4E60-9AB9-CD3F9AE28EE2}"/>
            </c:ext>
          </c:extLst>
        </c:ser>
        <c:ser>
          <c:idx val="0"/>
          <c:order val="1"/>
          <c:tx>
            <c:strRef>
              <c:f>'Monitoring-Heatmap'!$A$3</c:f>
              <c:strCache>
                <c:ptCount val="1"/>
                <c:pt idx="0">
                  <c:v>Flow Monitoring-based tools. (Netflow, sFlow, etc)</c:v>
                </c:pt>
              </c:strCache>
            </c:strRef>
          </c:tx>
          <c:spPr>
            <a:solidFill>
              <a:schemeClr val="accent1">
                <a:alpha val="75000"/>
              </a:schemeClr>
            </a:solidFill>
            <a:ln w="25400">
              <a:noFill/>
            </a:ln>
            <a:effectLst/>
          </c:spPr>
          <c:invertIfNegative val="0"/>
          <c:dPt>
            <c:idx val="0"/>
            <c:invertIfNegative val="0"/>
            <c:bubble3D val="0"/>
            <c:spPr>
              <a:solidFill>
                <a:schemeClr val="accent1">
                  <a:alpha val="75000"/>
                </a:schemeClr>
              </a:solidFill>
              <a:ln w="25400">
                <a:noFill/>
              </a:ln>
              <a:effectLst/>
            </c:spPr>
            <c:extLst>
              <c:ext xmlns:c16="http://schemas.microsoft.com/office/drawing/2014/chart" uri="{C3380CC4-5D6E-409C-BE32-E72D297353CC}">
                <c16:uniqueId val="{00000002-5AAF-4E60-9AB9-CD3F9AE28EE2}"/>
              </c:ext>
            </c:extLst>
          </c:dPt>
          <c:xVal>
            <c:numRef>
              <c:f>'Monitoring-Heatmap'!$M$3</c:f>
              <c:numCache>
                <c:formatCode>0.00</c:formatCode>
                <c:ptCount val="1"/>
                <c:pt idx="0">
                  <c:v>3.9565217391304346</c:v>
                </c:pt>
              </c:numCache>
            </c:numRef>
          </c:xVal>
          <c:yVal>
            <c:numRef>
              <c:f>'Monitoring-Heatmap'!$N$3</c:f>
              <c:numCache>
                <c:formatCode>0.00</c:formatCode>
                <c:ptCount val="1"/>
                <c:pt idx="0">
                  <c:v>2.9</c:v>
                </c:pt>
              </c:numCache>
            </c:numRef>
          </c:yVal>
          <c:bubbleSize>
            <c:numRef>
              <c:f>'Monitoring-Heatmap'!$O$3</c:f>
              <c:numCache>
                <c:formatCode>General</c:formatCode>
                <c:ptCount val="1"/>
                <c:pt idx="0">
                  <c:v>0.92</c:v>
                </c:pt>
              </c:numCache>
            </c:numRef>
          </c:bubbleSize>
          <c:bubble3D val="0"/>
          <c:extLst>
            <c:ext xmlns:c16="http://schemas.microsoft.com/office/drawing/2014/chart" uri="{C3380CC4-5D6E-409C-BE32-E72D297353CC}">
              <c16:uniqueId val="{00000003-5AAF-4E60-9AB9-CD3F9AE28EE2}"/>
            </c:ext>
          </c:extLst>
        </c:ser>
        <c:ser>
          <c:idx val="1"/>
          <c:order val="2"/>
          <c:tx>
            <c:strRef>
              <c:f>'Monitoring-Heatmap'!$A$4</c:f>
              <c:strCache>
                <c:ptCount val="1"/>
                <c:pt idx="0">
                  <c:v>Streaming Telemetry</c:v>
                </c:pt>
              </c:strCache>
            </c:strRef>
          </c:tx>
          <c:spPr>
            <a:solidFill>
              <a:schemeClr val="accent2">
                <a:alpha val="75000"/>
              </a:schemeClr>
            </a:solidFill>
            <a:ln w="25400">
              <a:noFill/>
            </a:ln>
            <a:effectLst/>
          </c:spPr>
          <c:invertIfNegative val="0"/>
          <c:xVal>
            <c:numRef>
              <c:f>'Monitoring-Heatmap'!$M$4</c:f>
              <c:numCache>
                <c:formatCode>0.00</c:formatCode>
                <c:ptCount val="1"/>
                <c:pt idx="0">
                  <c:v>2.3846153846153846</c:v>
                </c:pt>
              </c:numCache>
            </c:numRef>
          </c:xVal>
          <c:yVal>
            <c:numRef>
              <c:f>'Monitoring-Heatmap'!$N$4</c:f>
              <c:numCache>
                <c:formatCode>0.00</c:formatCode>
                <c:ptCount val="1"/>
                <c:pt idx="0">
                  <c:v>1.5</c:v>
                </c:pt>
              </c:numCache>
            </c:numRef>
          </c:yVal>
          <c:bubbleSize>
            <c:numRef>
              <c:f>'Monitoring-Heatmap'!$O$4</c:f>
              <c:numCache>
                <c:formatCode>General</c:formatCode>
                <c:ptCount val="1"/>
                <c:pt idx="0">
                  <c:v>0.52</c:v>
                </c:pt>
              </c:numCache>
            </c:numRef>
          </c:bubbleSize>
          <c:bubble3D val="0"/>
          <c:extLst>
            <c:ext xmlns:c16="http://schemas.microsoft.com/office/drawing/2014/chart" uri="{C3380CC4-5D6E-409C-BE32-E72D297353CC}">
              <c16:uniqueId val="{00000004-5AAF-4E60-9AB9-CD3F9AE28EE2}"/>
            </c:ext>
          </c:extLst>
        </c:ser>
        <c:ser>
          <c:idx val="2"/>
          <c:order val="3"/>
          <c:tx>
            <c:strRef>
              <c:f>'Monitoring-Heatmap'!$A$5</c:f>
              <c:strCache>
                <c:ptCount val="1"/>
                <c:pt idx="0">
                  <c:v>Syslog handling tools</c:v>
                </c:pt>
              </c:strCache>
            </c:strRef>
          </c:tx>
          <c:spPr>
            <a:solidFill>
              <a:schemeClr val="accent3">
                <a:alpha val="75000"/>
              </a:schemeClr>
            </a:solidFill>
            <a:ln w="25400">
              <a:noFill/>
            </a:ln>
            <a:effectLst/>
          </c:spPr>
          <c:invertIfNegative val="0"/>
          <c:xVal>
            <c:numRef>
              <c:f>'Monitoring-Heatmap'!$M$5</c:f>
              <c:numCache>
                <c:formatCode>0.00</c:formatCode>
                <c:ptCount val="1"/>
                <c:pt idx="0">
                  <c:v>3.7872340425531914</c:v>
                </c:pt>
              </c:numCache>
            </c:numRef>
          </c:xVal>
          <c:yVal>
            <c:numRef>
              <c:f>'Monitoring-Heatmap'!$N$5</c:f>
              <c:numCache>
                <c:formatCode>0.00</c:formatCode>
                <c:ptCount val="1"/>
                <c:pt idx="0">
                  <c:v>3</c:v>
                </c:pt>
              </c:numCache>
            </c:numRef>
          </c:yVal>
          <c:bubbleSize>
            <c:numRef>
              <c:f>'Monitoring-Heatmap'!$O$5</c:f>
              <c:numCache>
                <c:formatCode>General</c:formatCode>
                <c:ptCount val="1"/>
                <c:pt idx="0">
                  <c:v>0.94</c:v>
                </c:pt>
              </c:numCache>
            </c:numRef>
          </c:bubbleSize>
          <c:bubble3D val="0"/>
          <c:extLst>
            <c:ext xmlns:c16="http://schemas.microsoft.com/office/drawing/2014/chart" uri="{C3380CC4-5D6E-409C-BE32-E72D297353CC}">
              <c16:uniqueId val="{00000005-5AAF-4E60-9AB9-CD3F9AE28EE2}"/>
            </c:ext>
          </c:extLst>
        </c:ser>
        <c:ser>
          <c:idx val="3"/>
          <c:order val="4"/>
          <c:tx>
            <c:strRef>
              <c:f>'Monitoring-Heatmap'!$A$6</c:f>
              <c:strCache>
                <c:ptCount val="1"/>
                <c:pt idx="0">
                  <c:v>Active monitoring probing, like delay (owamp, twamp) or throughput tests.</c:v>
                </c:pt>
              </c:strCache>
            </c:strRef>
          </c:tx>
          <c:spPr>
            <a:solidFill>
              <a:schemeClr val="accent4">
                <a:alpha val="75000"/>
              </a:schemeClr>
            </a:solidFill>
            <a:ln w="25400">
              <a:noFill/>
            </a:ln>
            <a:effectLst/>
          </c:spPr>
          <c:invertIfNegative val="0"/>
          <c:xVal>
            <c:numRef>
              <c:f>'Monitoring-Heatmap'!$M$6</c:f>
              <c:numCache>
                <c:formatCode>0.00</c:formatCode>
                <c:ptCount val="1"/>
                <c:pt idx="0">
                  <c:v>2.85</c:v>
                </c:pt>
              </c:numCache>
            </c:numRef>
          </c:xVal>
          <c:yVal>
            <c:numRef>
              <c:f>'Monitoring-Heatmap'!$N$6</c:f>
              <c:numCache>
                <c:formatCode>0.00</c:formatCode>
                <c:ptCount val="1"/>
                <c:pt idx="0">
                  <c:v>2.2758620689655173</c:v>
                </c:pt>
              </c:numCache>
            </c:numRef>
          </c:yVal>
          <c:bubbleSize>
            <c:numRef>
              <c:f>'Monitoring-Heatmap'!$O$6</c:f>
              <c:numCache>
                <c:formatCode>General</c:formatCode>
                <c:ptCount val="1"/>
                <c:pt idx="0">
                  <c:v>0.8</c:v>
                </c:pt>
              </c:numCache>
            </c:numRef>
          </c:bubbleSize>
          <c:bubble3D val="0"/>
          <c:extLst>
            <c:ext xmlns:c16="http://schemas.microsoft.com/office/drawing/2014/chart" uri="{C3380CC4-5D6E-409C-BE32-E72D297353CC}">
              <c16:uniqueId val="{00000006-5AAF-4E60-9AB9-CD3F9AE28EE2}"/>
            </c:ext>
          </c:extLst>
        </c:ser>
        <c:ser>
          <c:idx val="4"/>
          <c:order val="5"/>
          <c:tx>
            <c:strRef>
              <c:f>'Monitoring-Heatmap'!$A$7</c:f>
              <c:strCache>
                <c:ptCount val="1"/>
                <c:pt idx="0">
                  <c:v>External tools (like looking-glasses, RIPE NCC tools, BGPmon, etc)</c:v>
                </c:pt>
              </c:strCache>
            </c:strRef>
          </c:tx>
          <c:spPr>
            <a:solidFill>
              <a:schemeClr val="accent5">
                <a:alpha val="75000"/>
              </a:schemeClr>
            </a:solidFill>
            <a:ln w="25400">
              <a:noFill/>
            </a:ln>
            <a:effectLst/>
          </c:spPr>
          <c:invertIfNegative val="0"/>
          <c:xVal>
            <c:numRef>
              <c:f>'Monitoring-Heatmap'!$M$7</c:f>
              <c:numCache>
                <c:formatCode>0.00</c:formatCode>
                <c:ptCount val="1"/>
                <c:pt idx="0">
                  <c:v>2.9512195121951219</c:v>
                </c:pt>
              </c:numCache>
            </c:numRef>
          </c:xVal>
          <c:yVal>
            <c:numRef>
              <c:f>'Monitoring-Heatmap'!$N$7</c:f>
              <c:numCache>
                <c:formatCode>0.00</c:formatCode>
                <c:ptCount val="1"/>
                <c:pt idx="0">
                  <c:v>2.0882352941176472</c:v>
                </c:pt>
              </c:numCache>
            </c:numRef>
          </c:yVal>
          <c:bubbleSize>
            <c:numRef>
              <c:f>'Monitoring-Heatmap'!$O$7</c:f>
              <c:numCache>
                <c:formatCode>General</c:formatCode>
                <c:ptCount val="1"/>
                <c:pt idx="0">
                  <c:v>0.82</c:v>
                </c:pt>
              </c:numCache>
            </c:numRef>
          </c:bubbleSize>
          <c:bubble3D val="0"/>
          <c:extLst>
            <c:ext xmlns:c16="http://schemas.microsoft.com/office/drawing/2014/chart" uri="{C3380CC4-5D6E-409C-BE32-E72D297353CC}">
              <c16:uniqueId val="{00000007-5AAF-4E60-9AB9-CD3F9AE28EE2}"/>
            </c:ext>
          </c:extLst>
        </c:ser>
        <c:ser>
          <c:idx val="5"/>
          <c:order val="6"/>
          <c:tx>
            <c:strRef>
              <c:f>'Monitoring-Heatmap'!$A$8</c:f>
              <c:strCache>
                <c:ptCount val="1"/>
                <c:pt idx="0">
                  <c:v>Other tools (like RANCID)</c:v>
                </c:pt>
              </c:strCache>
            </c:strRef>
          </c:tx>
          <c:spPr>
            <a:solidFill>
              <a:schemeClr val="accent6">
                <a:alpha val="75000"/>
              </a:schemeClr>
            </a:solidFill>
            <a:ln w="25400">
              <a:noFill/>
            </a:ln>
            <a:effectLst/>
          </c:spPr>
          <c:invertIfNegative val="0"/>
          <c:xVal>
            <c:numRef>
              <c:f>'Monitoring-Heatmap'!$M$8</c:f>
              <c:numCache>
                <c:formatCode>0.00</c:formatCode>
                <c:ptCount val="1"/>
                <c:pt idx="0">
                  <c:v>3.4333333333333331</c:v>
                </c:pt>
              </c:numCache>
            </c:numRef>
          </c:xVal>
          <c:yVal>
            <c:numRef>
              <c:f>'Monitoring-Heatmap'!$N$8</c:f>
              <c:numCache>
                <c:formatCode>0.00</c:formatCode>
                <c:ptCount val="1"/>
                <c:pt idx="0">
                  <c:v>3.125</c:v>
                </c:pt>
              </c:numCache>
            </c:numRef>
          </c:yVal>
          <c:bubbleSize>
            <c:numRef>
              <c:f>'Monitoring-Heatmap'!$O$8</c:f>
              <c:numCache>
                <c:formatCode>General</c:formatCode>
                <c:ptCount val="1"/>
                <c:pt idx="0">
                  <c:v>0.6</c:v>
                </c:pt>
              </c:numCache>
            </c:numRef>
          </c:bubbleSize>
          <c:bubble3D val="0"/>
          <c:extLst>
            <c:ext xmlns:c16="http://schemas.microsoft.com/office/drawing/2014/chart" uri="{C3380CC4-5D6E-409C-BE32-E72D297353CC}">
              <c16:uniqueId val="{00000008-5AAF-4E60-9AB9-CD3F9AE28EE2}"/>
            </c:ext>
          </c:extLst>
        </c:ser>
        <c:dLbls>
          <c:showLegendKey val="0"/>
          <c:showVal val="0"/>
          <c:showCatName val="0"/>
          <c:showSerName val="0"/>
          <c:showPercent val="0"/>
          <c:showBubbleSize val="0"/>
        </c:dLbls>
        <c:bubbleScale val="100"/>
        <c:showNegBubbles val="0"/>
        <c:axId val="66536736"/>
        <c:axId val="670341064"/>
      </c:bubbleChart>
      <c:valAx>
        <c:axId val="66536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Importance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70341064"/>
        <c:crosses val="autoZero"/>
        <c:crossBetween val="midCat"/>
      </c:valAx>
      <c:valAx>
        <c:axId val="67034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6536736"/>
        <c:crosses val="autoZero"/>
        <c:crossBetween val="midCat"/>
      </c:valAx>
      <c:spPr>
        <a:noFill/>
        <a:ln>
          <a:noFill/>
        </a:ln>
        <a:effectLst/>
      </c:spPr>
    </c:plotArea>
    <c:legend>
      <c:legendPos val="r"/>
      <c:layout>
        <c:manualLayout>
          <c:xMode val="edge"/>
          <c:yMode val="edge"/>
          <c:x val="0.625"/>
          <c:y val="8.7323474809551244E-2"/>
          <c:w val="0.35833333333333334"/>
          <c:h val="0.89888931566481023"/>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Monitoring</a:t>
            </a:r>
            <a:r>
              <a:rPr lang="es-ES" baseline="0"/>
              <a:t> tools</a:t>
            </a:r>
            <a:endParaRPr lang="es-E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ubbleChart>
        <c:varyColors val="0"/>
        <c:ser>
          <c:idx val="0"/>
          <c:order val="0"/>
          <c:tx>
            <c:strRef>
              <c:f>'Monitoring-tools-Heatmap'!$A$2</c:f>
              <c:strCache>
                <c:ptCount val="1"/>
                <c:pt idx="0">
                  <c:v>Arbor/Netscout Peakflow/SP</c:v>
                </c:pt>
              </c:strCache>
            </c:strRef>
          </c:tx>
          <c:spPr>
            <a:solidFill>
              <a:schemeClr val="accent1">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'Monitoring-tools-Heatmap'!$M$2</c:f>
              <c:numCache>
                <c:formatCode>0.00</c:formatCode>
                <c:ptCount val="1"/>
                <c:pt idx="0">
                  <c:v>2.6666666666666665</c:v>
                </c:pt>
              </c:numCache>
            </c:numRef>
          </c:xVal>
          <c:yVal>
            <c:numRef>
              <c:f>'Monitoring-tools-Heatmap'!$N$2</c:f>
              <c:numCache>
                <c:formatCode>0.00</c:formatCode>
                <c:ptCount val="1"/>
                <c:pt idx="0">
                  <c:v>3.875</c:v>
                </c:pt>
              </c:numCache>
            </c:numRef>
          </c:yVal>
          <c:bubbleSize>
            <c:numRef>
              <c:f>'Monitoring-tools-Heatmap'!$O$2</c:f>
              <c:numCache>
                <c:formatCode>General</c:formatCode>
                <c:ptCount val="1"/>
                <c:pt idx="0">
                  <c:v>0.5625</c:v>
                </c:pt>
              </c:numCache>
            </c:numRef>
          </c:bubbleSize>
          <c:bubble3D val="0"/>
          <c:extLst>
            <c:ext xmlns:c16="http://schemas.microsoft.com/office/drawing/2014/chart" uri="{C3380CC4-5D6E-409C-BE32-E72D297353CC}">
              <c16:uniqueId val="{00000000-D2AE-401A-9DB6-00A69D9814F9}"/>
            </c:ext>
          </c:extLst>
        </c:ser>
        <c:ser>
          <c:idx val="1"/>
          <c:order val="1"/>
          <c:tx>
            <c:strRef>
              <c:f>'Monitoring-tools-Heatmap'!$A$3</c:f>
              <c:strCache>
                <c:ptCount val="1"/>
                <c:pt idx="0">
                  <c:v>BGPMON</c:v>
                </c:pt>
              </c:strCache>
            </c:strRef>
          </c:tx>
          <c:spPr>
            <a:solidFill>
              <a:schemeClr val="accent2">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'Monitoring-tools-Heatmap'!$M$3</c:f>
              <c:numCache>
                <c:formatCode>0.00</c:formatCode>
                <c:ptCount val="1"/>
                <c:pt idx="0">
                  <c:v>2.3809523809523809</c:v>
                </c:pt>
              </c:numCache>
            </c:numRef>
          </c:xVal>
          <c:yVal>
            <c:numRef>
              <c:f>'Monitoring-tools-Heatmap'!$N$3</c:f>
              <c:numCache>
                <c:formatCode>0.00</c:formatCode>
                <c:ptCount val="1"/>
                <c:pt idx="0">
                  <c:v>3.6875</c:v>
                </c:pt>
              </c:numCache>
            </c:numRef>
          </c:yVal>
          <c:bubbleSize>
            <c:numRef>
              <c:f>'Monitoring-tools-Heatmap'!$O$3</c:f>
              <c:numCache>
                <c:formatCode>General</c:formatCode>
                <c:ptCount val="1"/>
                <c:pt idx="0">
                  <c:v>0.65625</c:v>
                </c:pt>
              </c:numCache>
            </c:numRef>
          </c:bubbleSize>
          <c:bubble3D val="0"/>
          <c:extLst>
            <c:ext xmlns:c16="http://schemas.microsoft.com/office/drawing/2014/chart" uri="{C3380CC4-5D6E-409C-BE32-E72D297353CC}">
              <c16:uniqueId val="{00000001-D2AE-401A-9DB6-00A69D9814F9}"/>
            </c:ext>
          </c:extLst>
        </c:ser>
        <c:ser>
          <c:idx val="2"/>
          <c:order val="2"/>
          <c:tx>
            <c:strRef>
              <c:f>'Monitoring-tools-Heatmap'!$A$4</c:f>
              <c:strCache>
                <c:ptCount val="1"/>
                <c:pt idx="0">
                  <c:v>CACTI</c:v>
                </c:pt>
              </c:strCache>
            </c:strRef>
          </c:tx>
          <c:spPr>
            <a:solidFill>
              <a:schemeClr val="accent3">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'Monitoring-tools-Heatmap'!$M$4</c:f>
              <c:numCache>
                <c:formatCode>0.00</c:formatCode>
                <c:ptCount val="1"/>
                <c:pt idx="0">
                  <c:v>3.15625</c:v>
                </c:pt>
              </c:numCache>
            </c:numRef>
          </c:xVal>
          <c:yVal>
            <c:numRef>
              <c:f>'Monitoring-tools-Heatmap'!$N$4</c:f>
              <c:numCache>
                <c:formatCode>0.00</c:formatCode>
                <c:ptCount val="1"/>
                <c:pt idx="0">
                  <c:v>3.8518518518518516</c:v>
                </c:pt>
              </c:numCache>
            </c:numRef>
          </c:yVal>
          <c:bubbleSize>
            <c:numRef>
              <c:f>'Monitoring-tools-Heatmap'!$O$4</c:f>
              <c:numCache>
                <c:formatCode>General</c:formatCode>
                <c:ptCount val="1"/>
                <c:pt idx="0">
                  <c:v>1</c:v>
                </c:pt>
              </c:numCache>
            </c:numRef>
          </c:bubbleSize>
          <c:bubble3D val="0"/>
          <c:extLst>
            <c:ext xmlns:c16="http://schemas.microsoft.com/office/drawing/2014/chart" uri="{C3380CC4-5D6E-409C-BE32-E72D297353CC}">
              <c16:uniqueId val="{00000002-D2AE-401A-9DB6-00A69D9814F9}"/>
            </c:ext>
          </c:extLst>
        </c:ser>
        <c:ser>
          <c:idx val="3"/>
          <c:order val="3"/>
          <c:tx>
            <c:strRef>
              <c:f>'Monitoring-tools-Heatmap'!$A$5</c:f>
              <c:strCache>
                <c:ptCount val="1"/>
                <c:pt idx="0">
                  <c:v>CRICKET</c:v>
                </c:pt>
              </c:strCache>
            </c:strRef>
          </c:tx>
          <c:spPr>
            <a:solidFill>
              <a:schemeClr val="accent4">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'Monitoring-tools-Heatmap'!$M$5</c:f>
              <c:numCache>
                <c:formatCode>0.00</c:formatCode>
                <c:ptCount val="1"/>
                <c:pt idx="0">
                  <c:v>1.7777777777777777</c:v>
                </c:pt>
              </c:numCache>
            </c:numRef>
          </c:xVal>
          <c:yVal>
            <c:numRef>
              <c:f>'Monitoring-tools-Heatmap'!$N$5</c:f>
              <c:numCache>
                <c:formatCode>0.00</c:formatCode>
                <c:ptCount val="1"/>
                <c:pt idx="0">
                  <c:v>3</c:v>
                </c:pt>
              </c:numCache>
            </c:numRef>
          </c:yVal>
          <c:bubbleSize>
            <c:numRef>
              <c:f>'Monitoring-tools-Heatmap'!$O$5</c:f>
              <c:numCache>
                <c:formatCode>General</c:formatCode>
                <c:ptCount val="1"/>
                <c:pt idx="0">
                  <c:v>0.28125</c:v>
                </c:pt>
              </c:numCache>
            </c:numRef>
          </c:bubbleSize>
          <c:bubble3D val="0"/>
          <c:extLst>
            <c:ext xmlns:c16="http://schemas.microsoft.com/office/drawing/2014/chart" uri="{C3380CC4-5D6E-409C-BE32-E72D297353CC}">
              <c16:uniqueId val="{00000003-D2AE-401A-9DB6-00A69D9814F9}"/>
            </c:ext>
          </c:extLst>
        </c:ser>
        <c:ser>
          <c:idx val="4"/>
          <c:order val="4"/>
          <c:tx>
            <c:strRef>
              <c:f>'Monitoring-tools-Heatmap'!$A$6</c:f>
              <c:strCache>
                <c:ptCount val="1"/>
                <c:pt idx="0">
                  <c:v>ELK STACK</c:v>
                </c:pt>
              </c:strCache>
            </c:strRef>
          </c:tx>
          <c:spPr>
            <a:solidFill>
              <a:schemeClr val="accent5">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'Monitoring-tools-Heatmap'!$M$6</c:f>
              <c:numCache>
                <c:formatCode>0.00</c:formatCode>
                <c:ptCount val="1"/>
                <c:pt idx="0">
                  <c:v>2.6923076923076925</c:v>
                </c:pt>
              </c:numCache>
            </c:numRef>
          </c:xVal>
          <c:yVal>
            <c:numRef>
              <c:f>'Monitoring-tools-Heatmap'!$N$6</c:f>
              <c:numCache>
                <c:formatCode>0.00</c:formatCode>
                <c:ptCount val="1"/>
                <c:pt idx="0">
                  <c:v>3.8</c:v>
                </c:pt>
              </c:numCache>
            </c:numRef>
          </c:yVal>
          <c:bubbleSize>
            <c:numRef>
              <c:f>'Monitoring-tools-Heatmap'!$O$6</c:f>
              <c:numCache>
                <c:formatCode>General</c:formatCode>
                <c:ptCount val="1"/>
                <c:pt idx="0">
                  <c:v>0.8125</c:v>
                </c:pt>
              </c:numCache>
            </c:numRef>
          </c:bubbleSize>
          <c:bubble3D val="0"/>
          <c:extLst>
            <c:ext xmlns:c16="http://schemas.microsoft.com/office/drawing/2014/chart" uri="{C3380CC4-5D6E-409C-BE32-E72D297353CC}">
              <c16:uniqueId val="{00000004-D2AE-401A-9DB6-00A69D9814F9}"/>
            </c:ext>
          </c:extLst>
        </c:ser>
        <c:ser>
          <c:idx val="5"/>
          <c:order val="5"/>
          <c:tx>
            <c:strRef>
              <c:f>'Monitoring-tools-Heatmap'!$A$7</c:f>
              <c:strCache>
                <c:ptCount val="1"/>
                <c:pt idx="0">
                  <c:v>ICINGA</c:v>
                </c:pt>
              </c:strCache>
            </c:strRef>
          </c:tx>
          <c:spPr>
            <a:solidFill>
              <a:schemeClr val="accent6">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'Monitoring-tools-Heatmap'!$M$7</c:f>
              <c:numCache>
                <c:formatCode>0.00</c:formatCode>
                <c:ptCount val="1"/>
                <c:pt idx="0">
                  <c:v>3.0625</c:v>
                </c:pt>
              </c:numCache>
            </c:numRef>
          </c:xVal>
          <c:yVal>
            <c:numRef>
              <c:f>'Monitoring-tools-Heatmap'!$N$7</c:f>
              <c:numCache>
                <c:formatCode>0.00</c:formatCode>
                <c:ptCount val="1"/>
                <c:pt idx="0">
                  <c:v>3.7692307692307692</c:v>
                </c:pt>
              </c:numCache>
            </c:numRef>
          </c:yVal>
          <c:bubbleSize>
            <c:numRef>
              <c:f>'Monitoring-tools-Heatmap'!$O$7</c:f>
              <c:numCache>
                <c:formatCode>General</c:formatCode>
                <c:ptCount val="1"/>
                <c:pt idx="0">
                  <c:v>0.5</c:v>
                </c:pt>
              </c:numCache>
            </c:numRef>
          </c:bubbleSize>
          <c:bubble3D val="0"/>
          <c:extLst>
            <c:ext xmlns:c16="http://schemas.microsoft.com/office/drawing/2014/chart" uri="{C3380CC4-5D6E-409C-BE32-E72D297353CC}">
              <c16:uniqueId val="{00000005-D2AE-401A-9DB6-00A69D9814F9}"/>
            </c:ext>
          </c:extLst>
        </c:ser>
        <c:ser>
          <c:idx val="6"/>
          <c:order val="6"/>
          <c:tx>
            <c:strRef>
              <c:f>'Monitoring-tools-Heatmap'!$A$8</c:f>
              <c:strCache>
                <c:ptCount val="1"/>
                <c:pt idx="0">
                  <c:v>INTERMAPPER</c:v>
                </c:pt>
              </c:strCache>
            </c:strRef>
          </c:tx>
          <c:spPr>
            <a:solidFill>
              <a:schemeClr val="accent1">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'Monitoring-tools-Heatmap'!$M$8</c:f>
              <c:numCache>
                <c:formatCode>0.00</c:formatCode>
                <c:ptCount val="1"/>
                <c:pt idx="0">
                  <c:v>1.5</c:v>
                </c:pt>
              </c:numCache>
            </c:numRef>
          </c:xVal>
          <c:yVal>
            <c:numRef>
              <c:f>'Monitoring-tools-Heatmap'!$N$8</c:f>
              <c:numCache>
                <c:formatCode>0.00</c:formatCode>
                <c:ptCount val="1"/>
                <c:pt idx="0">
                  <c:v>2.25</c:v>
                </c:pt>
              </c:numCache>
            </c:numRef>
          </c:yVal>
          <c:bubbleSize>
            <c:numRef>
              <c:f>'Monitoring-tools-Heatmap'!$O$8</c:f>
              <c:numCache>
                <c:formatCode>General</c:formatCode>
                <c:ptCount val="1"/>
                <c:pt idx="0">
                  <c:v>0.25</c:v>
                </c:pt>
              </c:numCache>
            </c:numRef>
          </c:bubbleSize>
          <c:bubble3D val="0"/>
          <c:extLst>
            <c:ext xmlns:c16="http://schemas.microsoft.com/office/drawing/2014/chart" uri="{C3380CC4-5D6E-409C-BE32-E72D297353CC}">
              <c16:uniqueId val="{00000006-D2AE-401A-9DB6-00A69D9814F9}"/>
            </c:ext>
          </c:extLst>
        </c:ser>
        <c:ser>
          <c:idx val="7"/>
          <c:order val="7"/>
          <c:tx>
            <c:strRef>
              <c:f>'Monitoring-tools-Heatmap'!$A$9</c:f>
              <c:strCache>
                <c:ptCount val="1"/>
                <c:pt idx="0">
                  <c:v>LOOKING-GLASS</c:v>
                </c:pt>
              </c:strCache>
            </c:strRef>
          </c:tx>
          <c:spPr>
            <a:solidFill>
              <a:schemeClr val="accent2">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'Monitoring-tools-Heatmap'!$M$9</c:f>
              <c:numCache>
                <c:formatCode>0.00</c:formatCode>
                <c:ptCount val="1"/>
                <c:pt idx="0">
                  <c:v>2.6153846153846154</c:v>
                </c:pt>
              </c:numCache>
            </c:numRef>
          </c:xVal>
          <c:yVal>
            <c:numRef>
              <c:f>'Monitoring-tools-Heatmap'!$N$9</c:f>
              <c:numCache>
                <c:formatCode>0.00</c:formatCode>
                <c:ptCount val="1"/>
                <c:pt idx="0">
                  <c:v>3.5769230769230771</c:v>
                </c:pt>
              </c:numCache>
            </c:numRef>
          </c:yVal>
          <c:bubbleSize>
            <c:numRef>
              <c:f>'Monitoring-tools-Heatmap'!$O$9</c:f>
              <c:numCache>
                <c:formatCode>General</c:formatCode>
                <c:ptCount val="1"/>
                <c:pt idx="0">
                  <c:v>0.8125</c:v>
                </c:pt>
              </c:numCache>
            </c:numRef>
          </c:bubbleSize>
          <c:bubble3D val="0"/>
          <c:extLst>
            <c:ext xmlns:c16="http://schemas.microsoft.com/office/drawing/2014/chart" uri="{C3380CC4-5D6E-409C-BE32-E72D297353CC}">
              <c16:uniqueId val="{00000007-D2AE-401A-9DB6-00A69D9814F9}"/>
            </c:ext>
          </c:extLst>
        </c:ser>
        <c:ser>
          <c:idx val="8"/>
          <c:order val="8"/>
          <c:tx>
            <c:strRef>
              <c:f>'Monitoring-tools-Heatmap'!$A$10</c:f>
              <c:strCache>
                <c:ptCount val="1"/>
                <c:pt idx="0">
                  <c:v>MRTG</c:v>
                </c:pt>
              </c:strCache>
            </c:strRef>
          </c:tx>
          <c:spPr>
            <a:solidFill>
              <a:schemeClr val="accent3">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'Monitoring-tools-Heatmap'!$M$10</c:f>
              <c:numCache>
                <c:formatCode>0.00</c:formatCode>
                <c:ptCount val="1"/>
                <c:pt idx="0">
                  <c:v>3.1818181818181817</c:v>
                </c:pt>
              </c:numCache>
            </c:numRef>
          </c:xVal>
          <c:yVal>
            <c:numRef>
              <c:f>'Monitoring-tools-Heatmap'!$N$10</c:f>
              <c:numCache>
                <c:formatCode>0.00</c:formatCode>
                <c:ptCount val="1"/>
                <c:pt idx="0">
                  <c:v>3.5217391304347827</c:v>
                </c:pt>
              </c:numCache>
            </c:numRef>
          </c:yVal>
          <c:bubbleSize>
            <c:numRef>
              <c:f>'Monitoring-tools-Heatmap'!$O$10</c:f>
              <c:numCache>
                <c:formatCode>General</c:formatCode>
                <c:ptCount val="1"/>
                <c:pt idx="0">
                  <c:v>0.6875</c:v>
                </c:pt>
              </c:numCache>
            </c:numRef>
          </c:bubbleSize>
          <c:bubble3D val="0"/>
          <c:extLst>
            <c:ext xmlns:c16="http://schemas.microsoft.com/office/drawing/2014/chart" uri="{C3380CC4-5D6E-409C-BE32-E72D297353CC}">
              <c16:uniqueId val="{00000008-D2AE-401A-9DB6-00A69D9814F9}"/>
            </c:ext>
          </c:extLst>
        </c:ser>
        <c:ser>
          <c:idx val="9"/>
          <c:order val="9"/>
          <c:tx>
            <c:strRef>
              <c:f>'Monitoring-tools-Heatmap'!$A$11</c:f>
              <c:strCache>
                <c:ptCount val="1"/>
                <c:pt idx="0">
                  <c:v>MUNIN</c:v>
                </c:pt>
              </c:strCache>
            </c:strRef>
          </c:tx>
          <c:spPr>
            <a:solidFill>
              <a:schemeClr val="accent4">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'Monitoring-tools-Heatmap'!$M$11</c:f>
              <c:numCache>
                <c:formatCode>0.00</c:formatCode>
                <c:ptCount val="1"/>
                <c:pt idx="0">
                  <c:v>2.2727272727272729</c:v>
                </c:pt>
              </c:numCache>
            </c:numRef>
          </c:xVal>
          <c:yVal>
            <c:numRef>
              <c:f>'Monitoring-tools-Heatmap'!$N$11</c:f>
              <c:numCache>
                <c:formatCode>0.00</c:formatCode>
                <c:ptCount val="1"/>
                <c:pt idx="0">
                  <c:v>2.7142857142857144</c:v>
                </c:pt>
              </c:numCache>
            </c:numRef>
          </c:yVal>
          <c:bubbleSize>
            <c:numRef>
              <c:f>'Monitoring-tools-Heatmap'!$O$11</c:f>
              <c:numCache>
                <c:formatCode>General</c:formatCode>
                <c:ptCount val="1"/>
                <c:pt idx="0">
                  <c:v>0.34375</c:v>
                </c:pt>
              </c:numCache>
            </c:numRef>
          </c:bubbleSize>
          <c:bubble3D val="0"/>
          <c:extLst>
            <c:ext xmlns:c16="http://schemas.microsoft.com/office/drawing/2014/chart" uri="{C3380CC4-5D6E-409C-BE32-E72D297353CC}">
              <c16:uniqueId val="{00000009-D2AE-401A-9DB6-00A69D9814F9}"/>
            </c:ext>
          </c:extLst>
        </c:ser>
        <c:ser>
          <c:idx val="10"/>
          <c:order val="10"/>
          <c:tx>
            <c:strRef>
              <c:f>'Monitoring-tools-Heatmap'!$A$12</c:f>
              <c:strCache>
                <c:ptCount val="1"/>
                <c:pt idx="0">
                  <c:v>NAGIOS</c:v>
                </c:pt>
              </c:strCache>
            </c:strRef>
          </c:tx>
          <c:spPr>
            <a:solidFill>
              <a:schemeClr val="accent5">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'Monitoring-tools-Heatmap'!$M$12</c:f>
              <c:numCache>
                <c:formatCode>0.00</c:formatCode>
                <c:ptCount val="1"/>
                <c:pt idx="0">
                  <c:v>3.5161290322580645</c:v>
                </c:pt>
              </c:numCache>
            </c:numRef>
          </c:xVal>
          <c:yVal>
            <c:numRef>
              <c:f>'Monitoring-tools-Heatmap'!$N$12</c:f>
              <c:numCache>
                <c:formatCode>0.00</c:formatCode>
                <c:ptCount val="1"/>
                <c:pt idx="0">
                  <c:v>4.03125</c:v>
                </c:pt>
              </c:numCache>
            </c:numRef>
          </c:yVal>
          <c:bubbleSize>
            <c:numRef>
              <c:f>'Monitoring-tools-Heatmap'!$O$12</c:f>
              <c:numCache>
                <c:formatCode>General</c:formatCode>
                <c:ptCount val="1"/>
                <c:pt idx="0">
                  <c:v>0.96875</c:v>
                </c:pt>
              </c:numCache>
            </c:numRef>
          </c:bubbleSize>
          <c:bubble3D val="0"/>
          <c:extLst>
            <c:ext xmlns:c16="http://schemas.microsoft.com/office/drawing/2014/chart" uri="{C3380CC4-5D6E-409C-BE32-E72D297353CC}">
              <c16:uniqueId val="{0000000A-D2AE-401A-9DB6-00A69D9814F9}"/>
            </c:ext>
          </c:extLst>
        </c:ser>
        <c:ser>
          <c:idx val="11"/>
          <c:order val="11"/>
          <c:tx>
            <c:strRef>
              <c:f>'Monitoring-tools-Heatmap'!$A$13</c:f>
              <c:strCache>
                <c:ptCount val="1"/>
                <c:pt idx="0">
                  <c:v>NAV</c:v>
                </c:pt>
              </c:strCache>
            </c:strRef>
          </c:tx>
          <c:spPr>
            <a:solidFill>
              <a:schemeClr val="accent6">
                <a:lumMod val="6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'Monitoring-tools-Heatmap'!$M$13</c:f>
              <c:numCache>
                <c:formatCode>0.00</c:formatCode>
                <c:ptCount val="1"/>
                <c:pt idx="0">
                  <c:v>2.125</c:v>
                </c:pt>
              </c:numCache>
            </c:numRef>
          </c:xVal>
          <c:yVal>
            <c:numRef>
              <c:f>'Monitoring-tools-Heatmap'!$N$13</c:f>
              <c:numCache>
                <c:formatCode>0.00</c:formatCode>
                <c:ptCount val="1"/>
                <c:pt idx="0">
                  <c:v>3.5</c:v>
                </c:pt>
              </c:numCache>
            </c:numRef>
          </c:yVal>
          <c:bubbleSize>
            <c:numRef>
              <c:f>'Monitoring-tools-Heatmap'!$O$13</c:f>
              <c:numCache>
                <c:formatCode>General</c:formatCode>
                <c:ptCount val="1"/>
                <c:pt idx="0">
                  <c:v>0.25</c:v>
                </c:pt>
              </c:numCache>
            </c:numRef>
          </c:bubbleSize>
          <c:bubble3D val="0"/>
          <c:extLst>
            <c:ext xmlns:c16="http://schemas.microsoft.com/office/drawing/2014/chart" uri="{C3380CC4-5D6E-409C-BE32-E72D297353CC}">
              <c16:uniqueId val="{0000000B-D2AE-401A-9DB6-00A69D9814F9}"/>
            </c:ext>
          </c:extLst>
        </c:ser>
        <c:ser>
          <c:idx val="12"/>
          <c:order val="12"/>
          <c:tx>
            <c:strRef>
              <c:f>'Monitoring-tools-Heatmap'!$A$14</c:f>
              <c:strCache>
                <c:ptCount val="1"/>
                <c:pt idx="0">
                  <c:v>NFDUMP</c:v>
                </c:pt>
              </c:strCache>
            </c:strRef>
          </c:tx>
          <c:spPr>
            <a:solidFill>
              <a:schemeClr val="accent1">
                <a:lumMod val="80000"/>
                <a:lumOff val="2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'Monitoring-tools-Heatmap'!$M$14</c:f>
              <c:numCache>
                <c:formatCode>0.00</c:formatCode>
                <c:ptCount val="1"/>
                <c:pt idx="0">
                  <c:v>2.6666666666666665</c:v>
                </c:pt>
              </c:numCache>
            </c:numRef>
          </c:xVal>
          <c:yVal>
            <c:numRef>
              <c:f>'Monitoring-tools-Heatmap'!$N$14</c:f>
              <c:numCache>
                <c:formatCode>0.00</c:formatCode>
                <c:ptCount val="1"/>
                <c:pt idx="0">
                  <c:v>3.263157894736842</c:v>
                </c:pt>
              </c:numCache>
            </c:numRef>
          </c:yVal>
          <c:bubbleSize>
            <c:numRef>
              <c:f>'Monitoring-tools-Heatmap'!$O$14</c:f>
              <c:numCache>
                <c:formatCode>General</c:formatCode>
                <c:ptCount val="1"/>
                <c:pt idx="0">
                  <c:v>0.75</c:v>
                </c:pt>
              </c:numCache>
            </c:numRef>
          </c:bubbleSize>
          <c:bubble3D val="0"/>
          <c:extLst>
            <c:ext xmlns:c16="http://schemas.microsoft.com/office/drawing/2014/chart" uri="{C3380CC4-5D6E-409C-BE32-E72D297353CC}">
              <c16:uniqueId val="{0000000C-D2AE-401A-9DB6-00A69D9814F9}"/>
            </c:ext>
          </c:extLst>
        </c:ser>
        <c:ser>
          <c:idx val="13"/>
          <c:order val="13"/>
          <c:tx>
            <c:strRef>
              <c:f>'Monitoring-tools-Heatmap'!$A$15</c:f>
              <c:strCache>
                <c:ptCount val="1"/>
                <c:pt idx="0">
                  <c:v>NFSEN</c:v>
                </c:pt>
              </c:strCache>
            </c:strRef>
          </c:tx>
          <c:spPr>
            <a:solidFill>
              <a:schemeClr val="accent2">
                <a:lumMod val="80000"/>
                <a:lumOff val="2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'Monitoring-tools-Heatmap'!$M$15</c:f>
              <c:numCache>
                <c:formatCode>0.00</c:formatCode>
                <c:ptCount val="1"/>
                <c:pt idx="0">
                  <c:v>2.625</c:v>
                </c:pt>
              </c:numCache>
            </c:numRef>
          </c:xVal>
          <c:yVal>
            <c:numRef>
              <c:f>'Monitoring-tools-Heatmap'!$N$15</c:f>
              <c:numCache>
                <c:formatCode>0.00</c:formatCode>
                <c:ptCount val="1"/>
                <c:pt idx="0">
                  <c:v>3.3529411764705883</c:v>
                </c:pt>
              </c:numCache>
            </c:numRef>
          </c:yVal>
          <c:bubbleSize>
            <c:numRef>
              <c:f>'Monitoring-tools-Heatmap'!$O$15</c:f>
              <c:numCache>
                <c:formatCode>General</c:formatCode>
                <c:ptCount val="1"/>
                <c:pt idx="0">
                  <c:v>0.75</c:v>
                </c:pt>
              </c:numCache>
            </c:numRef>
          </c:bubbleSize>
          <c:bubble3D val="0"/>
          <c:extLst>
            <c:ext xmlns:c16="http://schemas.microsoft.com/office/drawing/2014/chart" uri="{C3380CC4-5D6E-409C-BE32-E72D297353CC}">
              <c16:uniqueId val="{0000000D-D2AE-401A-9DB6-00A69D9814F9}"/>
            </c:ext>
          </c:extLst>
        </c:ser>
        <c:ser>
          <c:idx val="14"/>
          <c:order val="14"/>
          <c:tx>
            <c:strRef>
              <c:f>'Monitoring-tools-Heatmap'!$A$16</c:f>
              <c:strCache>
                <c:ptCount val="1"/>
                <c:pt idx="0">
                  <c:v>OBSERVIUM</c:v>
                </c:pt>
              </c:strCache>
            </c:strRef>
          </c:tx>
          <c:spPr>
            <a:solidFill>
              <a:schemeClr val="accent3">
                <a:lumMod val="80000"/>
                <a:lumOff val="2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'Monitoring-tools-Heatmap'!$M$16</c:f>
              <c:numCache>
                <c:formatCode>0.00</c:formatCode>
                <c:ptCount val="1"/>
                <c:pt idx="0">
                  <c:v>2.8333333333333335</c:v>
                </c:pt>
              </c:numCache>
            </c:numRef>
          </c:xVal>
          <c:yVal>
            <c:numRef>
              <c:f>'Monitoring-tools-Heatmap'!$N$16</c:f>
              <c:numCache>
                <c:formatCode>0.00</c:formatCode>
                <c:ptCount val="1"/>
                <c:pt idx="0">
                  <c:v>3.5555555555555554</c:v>
                </c:pt>
              </c:numCache>
            </c:numRef>
          </c:yVal>
          <c:bubbleSize>
            <c:numRef>
              <c:f>'Monitoring-tools-Heatmap'!$O$16</c:f>
              <c:numCache>
                <c:formatCode>General</c:formatCode>
                <c:ptCount val="1"/>
                <c:pt idx="0">
                  <c:v>0.375</c:v>
                </c:pt>
              </c:numCache>
            </c:numRef>
          </c:bubbleSize>
          <c:bubble3D val="0"/>
          <c:extLst>
            <c:ext xmlns:c16="http://schemas.microsoft.com/office/drawing/2014/chart" uri="{C3380CC4-5D6E-409C-BE32-E72D297353CC}">
              <c16:uniqueId val="{0000000E-D2AE-401A-9DB6-00A69D9814F9}"/>
            </c:ext>
          </c:extLst>
        </c:ser>
        <c:ser>
          <c:idx val="15"/>
          <c:order val="15"/>
          <c:tx>
            <c:strRef>
              <c:f>'Monitoring-tools-Heatmap'!$A$17</c:f>
              <c:strCache>
                <c:ptCount val="1"/>
                <c:pt idx="0">
                  <c:v>OPENVIEW</c:v>
                </c:pt>
              </c:strCache>
            </c:strRef>
          </c:tx>
          <c:spPr>
            <a:solidFill>
              <a:schemeClr val="accent4">
                <a:lumMod val="80000"/>
                <a:lumOff val="2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'Monitoring-tools-Heatmap'!$M$17</c:f>
              <c:numCache>
                <c:formatCode>0.00</c:formatCode>
                <c:ptCount val="1"/>
                <c:pt idx="0">
                  <c:v>1.4</c:v>
                </c:pt>
              </c:numCache>
            </c:numRef>
          </c:xVal>
          <c:yVal>
            <c:numRef>
              <c:f>'Monitoring-tools-Heatmap'!$N$17</c:f>
              <c:numCache>
                <c:formatCode>0.00</c:formatCode>
                <c:ptCount val="1"/>
                <c:pt idx="0">
                  <c:v>3.3333333333333335</c:v>
                </c:pt>
              </c:numCache>
            </c:numRef>
          </c:yVal>
          <c:bubbleSize>
            <c:numRef>
              <c:f>'Monitoring-tools-Heatmap'!$O$17</c:f>
              <c:numCache>
                <c:formatCode>General</c:formatCode>
                <c:ptCount val="1"/>
                <c:pt idx="0">
                  <c:v>0.3125</c:v>
                </c:pt>
              </c:numCache>
            </c:numRef>
          </c:bubbleSize>
          <c:bubble3D val="0"/>
          <c:extLst>
            <c:ext xmlns:c16="http://schemas.microsoft.com/office/drawing/2014/chart" uri="{C3380CC4-5D6E-409C-BE32-E72D297353CC}">
              <c16:uniqueId val="{0000000F-D2AE-401A-9DB6-00A69D9814F9}"/>
            </c:ext>
          </c:extLst>
        </c:ser>
        <c:ser>
          <c:idx val="16"/>
          <c:order val="16"/>
          <c:tx>
            <c:strRef>
              <c:f>'Monitoring-tools-Heatmap'!$A$18</c:f>
              <c:strCache>
                <c:ptCount val="1"/>
                <c:pt idx="0">
                  <c:v>PERFSONAR</c:v>
                </c:pt>
              </c:strCache>
            </c:strRef>
          </c:tx>
          <c:spPr>
            <a:solidFill>
              <a:schemeClr val="accent5">
                <a:lumMod val="80000"/>
                <a:lumOff val="2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'Monitoring-tools-Heatmap'!$M$18</c:f>
              <c:numCache>
                <c:formatCode>0.00</c:formatCode>
                <c:ptCount val="1"/>
                <c:pt idx="0">
                  <c:v>2.12</c:v>
                </c:pt>
              </c:numCache>
            </c:numRef>
          </c:xVal>
          <c:yVal>
            <c:numRef>
              <c:f>'Monitoring-tools-Heatmap'!$N$18</c:f>
              <c:numCache>
                <c:formatCode>0.00</c:formatCode>
                <c:ptCount val="1"/>
                <c:pt idx="0">
                  <c:v>3.2777777777777777</c:v>
                </c:pt>
              </c:numCache>
            </c:numRef>
          </c:yVal>
          <c:bubbleSize>
            <c:numRef>
              <c:f>'Monitoring-tools-Heatmap'!$O$18</c:f>
              <c:numCache>
                <c:formatCode>General</c:formatCode>
                <c:ptCount val="1"/>
                <c:pt idx="0">
                  <c:v>0.78125</c:v>
                </c:pt>
              </c:numCache>
            </c:numRef>
          </c:bubbleSize>
          <c:bubble3D val="0"/>
          <c:extLst>
            <c:ext xmlns:c16="http://schemas.microsoft.com/office/drawing/2014/chart" uri="{C3380CC4-5D6E-409C-BE32-E72D297353CC}">
              <c16:uniqueId val="{00000010-D2AE-401A-9DB6-00A69D9814F9}"/>
            </c:ext>
          </c:extLst>
        </c:ser>
        <c:ser>
          <c:idx val="17"/>
          <c:order val="17"/>
          <c:tx>
            <c:strRef>
              <c:f>'Monitoring-tools-Heatmap'!$A$19</c:f>
              <c:strCache>
                <c:ptCount val="1"/>
                <c:pt idx="0">
                  <c:v>PMACCT</c:v>
                </c:pt>
              </c:strCache>
            </c:strRef>
          </c:tx>
          <c:spPr>
            <a:solidFill>
              <a:schemeClr val="accent6">
                <a:lumMod val="80000"/>
                <a:lumOff val="2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'Monitoring-tools-Heatmap'!$M$19</c:f>
              <c:numCache>
                <c:formatCode>0.00</c:formatCode>
                <c:ptCount val="1"/>
                <c:pt idx="0">
                  <c:v>1.6363636363636365</c:v>
                </c:pt>
              </c:numCache>
            </c:numRef>
          </c:xVal>
          <c:yVal>
            <c:numRef>
              <c:f>'Monitoring-tools-Heatmap'!$N$19</c:f>
              <c:numCache>
                <c:formatCode>0.00</c:formatCode>
                <c:ptCount val="1"/>
                <c:pt idx="0">
                  <c:v>3.2857142857142856</c:v>
                </c:pt>
              </c:numCache>
            </c:numRef>
          </c:yVal>
          <c:bubbleSize>
            <c:numRef>
              <c:f>'Monitoring-tools-Heatmap'!$O$19</c:f>
              <c:numCache>
                <c:formatCode>General</c:formatCode>
                <c:ptCount val="1"/>
                <c:pt idx="0">
                  <c:v>0.34375</c:v>
                </c:pt>
              </c:numCache>
            </c:numRef>
          </c:bubbleSize>
          <c:bubble3D val="0"/>
          <c:extLst>
            <c:ext xmlns:c16="http://schemas.microsoft.com/office/drawing/2014/chart" uri="{C3380CC4-5D6E-409C-BE32-E72D297353CC}">
              <c16:uniqueId val="{00000011-D2AE-401A-9DB6-00A69D9814F9}"/>
            </c:ext>
          </c:extLst>
        </c:ser>
        <c:ser>
          <c:idx val="18"/>
          <c:order val="18"/>
          <c:tx>
            <c:strRef>
              <c:f>'Monitoring-tools-Heatmap'!$A$20</c:f>
              <c:strCache>
                <c:ptCount val="1"/>
                <c:pt idx="0">
                  <c:v>PROMETHEUS</c:v>
                </c:pt>
              </c:strCache>
            </c:strRef>
          </c:tx>
          <c:spPr>
            <a:solidFill>
              <a:schemeClr val="accent1">
                <a:lumMod val="8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'Monitoring-tools-Heatmap'!$M$20</c:f>
              <c:numCache>
                <c:formatCode>0.00</c:formatCode>
                <c:ptCount val="1"/>
                <c:pt idx="0">
                  <c:v>2.2857142857142856</c:v>
                </c:pt>
              </c:numCache>
            </c:numRef>
          </c:xVal>
          <c:yVal>
            <c:numRef>
              <c:f>'Monitoring-tools-Heatmap'!$N$20</c:f>
              <c:numCache>
                <c:formatCode>0.00</c:formatCode>
                <c:ptCount val="1"/>
                <c:pt idx="0">
                  <c:v>3.8888888888888888</c:v>
                </c:pt>
              </c:numCache>
            </c:numRef>
          </c:yVal>
          <c:bubbleSize>
            <c:numRef>
              <c:f>'Monitoring-tools-Heatmap'!$O$20</c:f>
              <c:numCache>
                <c:formatCode>General</c:formatCode>
                <c:ptCount val="1"/>
                <c:pt idx="0">
                  <c:v>0.4375</c:v>
                </c:pt>
              </c:numCache>
            </c:numRef>
          </c:bubbleSize>
          <c:bubble3D val="0"/>
          <c:extLst>
            <c:ext xmlns:c16="http://schemas.microsoft.com/office/drawing/2014/chart" uri="{C3380CC4-5D6E-409C-BE32-E72D297353CC}">
              <c16:uniqueId val="{00000012-D2AE-401A-9DB6-00A69D9814F9}"/>
            </c:ext>
          </c:extLst>
        </c:ser>
        <c:ser>
          <c:idx val="19"/>
          <c:order val="19"/>
          <c:tx>
            <c:strRef>
              <c:f>'Monitoring-tools-Heatmap'!$A$21</c:f>
              <c:strCache>
                <c:ptCount val="1"/>
                <c:pt idx="0">
                  <c:v>RANCID</c:v>
                </c:pt>
              </c:strCache>
            </c:strRef>
          </c:tx>
          <c:spPr>
            <a:solidFill>
              <a:schemeClr val="accent2">
                <a:lumMod val="8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'Monitoring-tools-Heatmap'!$M$21</c:f>
              <c:numCache>
                <c:formatCode>0.00</c:formatCode>
                <c:ptCount val="1"/>
                <c:pt idx="0">
                  <c:v>2.85</c:v>
                </c:pt>
              </c:numCache>
            </c:numRef>
          </c:xVal>
          <c:yVal>
            <c:numRef>
              <c:f>'Monitoring-tools-Heatmap'!$N$21</c:f>
              <c:numCache>
                <c:formatCode>0.00</c:formatCode>
                <c:ptCount val="1"/>
                <c:pt idx="0">
                  <c:v>3.4375</c:v>
                </c:pt>
              </c:numCache>
            </c:numRef>
          </c:yVal>
          <c:bubbleSize>
            <c:numRef>
              <c:f>'Monitoring-tools-Heatmap'!$O$21</c:f>
              <c:numCache>
                <c:formatCode>General</c:formatCode>
                <c:ptCount val="1"/>
                <c:pt idx="0">
                  <c:v>0.625</c:v>
                </c:pt>
              </c:numCache>
            </c:numRef>
          </c:bubbleSize>
          <c:bubble3D val="0"/>
          <c:extLst>
            <c:ext xmlns:c16="http://schemas.microsoft.com/office/drawing/2014/chart" uri="{C3380CC4-5D6E-409C-BE32-E72D297353CC}">
              <c16:uniqueId val="{00000013-D2AE-401A-9DB6-00A69D9814F9}"/>
            </c:ext>
          </c:extLst>
        </c:ser>
        <c:ser>
          <c:idx val="20"/>
          <c:order val="20"/>
          <c:tx>
            <c:strRef>
              <c:f>'Monitoring-tools-Heatmap'!$A$22</c:f>
              <c:strCache>
                <c:ptCount val="1"/>
                <c:pt idx="0">
                  <c:v>RIPE Atlas / Stats</c:v>
                </c:pt>
              </c:strCache>
            </c:strRef>
          </c:tx>
          <c:spPr>
            <a:solidFill>
              <a:schemeClr val="accent3">
                <a:lumMod val="8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'Monitoring-tools-Heatmap'!$M$22</c:f>
              <c:numCache>
                <c:formatCode>0.00</c:formatCode>
                <c:ptCount val="1"/>
                <c:pt idx="0">
                  <c:v>2.5384615384615383</c:v>
                </c:pt>
              </c:numCache>
            </c:numRef>
          </c:xVal>
          <c:yVal>
            <c:numRef>
              <c:f>'Monitoring-tools-Heatmap'!$N$22</c:f>
              <c:numCache>
                <c:formatCode>0.00</c:formatCode>
                <c:ptCount val="1"/>
                <c:pt idx="0">
                  <c:v>3.6842105263157894</c:v>
                </c:pt>
              </c:numCache>
            </c:numRef>
          </c:yVal>
          <c:bubbleSize>
            <c:numRef>
              <c:f>'Monitoring-tools-Heatmap'!$O$22</c:f>
              <c:numCache>
                <c:formatCode>General</c:formatCode>
                <c:ptCount val="1"/>
                <c:pt idx="0">
                  <c:v>0.8125</c:v>
                </c:pt>
              </c:numCache>
            </c:numRef>
          </c:bubbleSize>
          <c:bubble3D val="0"/>
          <c:extLst>
            <c:ext xmlns:c16="http://schemas.microsoft.com/office/drawing/2014/chart" uri="{C3380CC4-5D6E-409C-BE32-E72D297353CC}">
              <c16:uniqueId val="{00000014-D2AE-401A-9DB6-00A69D9814F9}"/>
            </c:ext>
          </c:extLst>
        </c:ser>
        <c:ser>
          <c:idx val="21"/>
          <c:order val="21"/>
          <c:tx>
            <c:strRef>
              <c:f>'Monitoring-tools-Heatmap'!$A$24</c:f>
              <c:strCache>
                <c:ptCount val="1"/>
                <c:pt idx="0">
                  <c:v>SILK</c:v>
                </c:pt>
              </c:strCache>
            </c:strRef>
          </c:tx>
          <c:spPr>
            <a:solidFill>
              <a:schemeClr val="accent4">
                <a:lumMod val="8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'Monitoring-tools-Heatmap'!$M$24</c:f>
              <c:numCache>
                <c:formatCode>0.00</c:formatCode>
                <c:ptCount val="1"/>
                <c:pt idx="0">
                  <c:v>1.4285714285714286</c:v>
                </c:pt>
              </c:numCache>
            </c:numRef>
          </c:xVal>
          <c:yVal>
            <c:numRef>
              <c:f>'Monitoring-tools-Heatmap'!$N$24</c:f>
              <c:numCache>
                <c:formatCode>0.00</c:formatCode>
                <c:ptCount val="1"/>
                <c:pt idx="0">
                  <c:v>3.5</c:v>
                </c:pt>
              </c:numCache>
            </c:numRef>
          </c:yVal>
          <c:bubbleSize>
            <c:numRef>
              <c:f>'Monitoring-tools-Heatmap'!$O$24</c:f>
              <c:numCache>
                <c:formatCode>General</c:formatCode>
                <c:ptCount val="1"/>
                <c:pt idx="0">
                  <c:v>0.21875</c:v>
                </c:pt>
              </c:numCache>
            </c:numRef>
          </c:bubbleSize>
          <c:bubble3D val="0"/>
          <c:extLst>
            <c:ext xmlns:c16="http://schemas.microsoft.com/office/drawing/2014/chart" uri="{C3380CC4-5D6E-409C-BE32-E72D297353CC}">
              <c16:uniqueId val="{00000015-D2AE-401A-9DB6-00A69D9814F9}"/>
            </c:ext>
          </c:extLst>
        </c:ser>
        <c:ser>
          <c:idx val="22"/>
          <c:order val="22"/>
          <c:tx>
            <c:strRef>
              <c:f>'Monitoring-tools-Heatmap'!$A$25</c:f>
              <c:strCache>
                <c:ptCount val="1"/>
                <c:pt idx="0">
                  <c:v>SMOKEPING</c:v>
                </c:pt>
              </c:strCache>
            </c:strRef>
          </c:tx>
          <c:spPr>
            <a:solidFill>
              <a:schemeClr val="accent5">
                <a:lumMod val="8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'Monitoring-tools-Heatmap'!$M$25</c:f>
              <c:numCache>
                <c:formatCode>0.00</c:formatCode>
                <c:ptCount val="1"/>
                <c:pt idx="0">
                  <c:v>2.9090909090909092</c:v>
                </c:pt>
              </c:numCache>
            </c:numRef>
          </c:xVal>
          <c:yVal>
            <c:numRef>
              <c:f>'Monitoring-tools-Heatmap'!$N$25</c:f>
              <c:numCache>
                <c:formatCode>0.00</c:formatCode>
                <c:ptCount val="1"/>
                <c:pt idx="0">
                  <c:v>3.6315789473684212</c:v>
                </c:pt>
              </c:numCache>
            </c:numRef>
          </c:yVal>
          <c:bubbleSize>
            <c:numRef>
              <c:f>'Monitoring-tools-Heatmap'!$O$25</c:f>
              <c:numCache>
                <c:formatCode>General</c:formatCode>
                <c:ptCount val="1"/>
                <c:pt idx="0">
                  <c:v>0.6875</c:v>
                </c:pt>
              </c:numCache>
            </c:numRef>
          </c:bubbleSize>
          <c:bubble3D val="0"/>
          <c:extLst>
            <c:ext xmlns:c16="http://schemas.microsoft.com/office/drawing/2014/chart" uri="{C3380CC4-5D6E-409C-BE32-E72D297353CC}">
              <c16:uniqueId val="{00000016-D2AE-401A-9DB6-00A69D9814F9}"/>
            </c:ext>
          </c:extLst>
        </c:ser>
        <c:ser>
          <c:idx val="23"/>
          <c:order val="23"/>
          <c:tx>
            <c:strRef>
              <c:f>'Monitoring-tools-Heatmap'!$A$26</c:f>
              <c:strCache>
                <c:ptCount val="1"/>
                <c:pt idx="0">
                  <c:v>SPECTRUM</c:v>
                </c:pt>
              </c:strCache>
            </c:strRef>
          </c:tx>
          <c:spPr>
            <a:solidFill>
              <a:schemeClr val="accent6">
                <a:lumMod val="8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'Monitoring-tools-Heatmap'!$M$26</c:f>
              <c:numCache>
                <c:formatCode>0.00</c:formatCode>
                <c:ptCount val="1"/>
                <c:pt idx="0">
                  <c:v>2.2222222222222223</c:v>
                </c:pt>
              </c:numCache>
            </c:numRef>
          </c:xVal>
          <c:yVal>
            <c:numRef>
              <c:f>'Monitoring-tools-Heatmap'!$N$26</c:f>
              <c:numCache>
                <c:formatCode>0.00</c:formatCode>
                <c:ptCount val="1"/>
                <c:pt idx="0">
                  <c:v>3</c:v>
                </c:pt>
              </c:numCache>
            </c:numRef>
          </c:yVal>
          <c:bubbleSize>
            <c:numRef>
              <c:f>'Monitoring-tools-Heatmap'!$O$26</c:f>
              <c:numCache>
                <c:formatCode>General</c:formatCode>
                <c:ptCount val="1"/>
                <c:pt idx="0">
                  <c:v>0.28125</c:v>
                </c:pt>
              </c:numCache>
            </c:numRef>
          </c:bubbleSize>
          <c:bubble3D val="0"/>
          <c:extLst>
            <c:ext xmlns:c16="http://schemas.microsoft.com/office/drawing/2014/chart" uri="{C3380CC4-5D6E-409C-BE32-E72D297353CC}">
              <c16:uniqueId val="{00000017-D2AE-401A-9DB6-00A69D9814F9}"/>
            </c:ext>
          </c:extLst>
        </c:ser>
        <c:ser>
          <c:idx val="24"/>
          <c:order val="24"/>
          <c:tx>
            <c:strRef>
              <c:f>'Monitoring-tools-Heatmap'!$A$27</c:f>
              <c:strCache>
                <c:ptCount val="1"/>
                <c:pt idx="0">
                  <c:v>SPLUNK</c:v>
                </c:pt>
              </c:strCache>
            </c:strRef>
          </c:tx>
          <c:spPr>
            <a:solidFill>
              <a:schemeClr val="accent1">
                <a:lumMod val="60000"/>
                <a:lumOff val="4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'Monitoring-tools-Heatmap'!$M$27</c:f>
              <c:numCache>
                <c:formatCode>0.00</c:formatCode>
                <c:ptCount val="1"/>
                <c:pt idx="0">
                  <c:v>2.7333333333333334</c:v>
                </c:pt>
              </c:numCache>
            </c:numRef>
          </c:xVal>
          <c:yVal>
            <c:numRef>
              <c:f>'Monitoring-tools-Heatmap'!$N$27</c:f>
              <c:numCache>
                <c:formatCode>0.00</c:formatCode>
                <c:ptCount val="1"/>
                <c:pt idx="0">
                  <c:v>4.2307692307692308</c:v>
                </c:pt>
              </c:numCache>
            </c:numRef>
          </c:yVal>
          <c:bubbleSize>
            <c:numRef>
              <c:f>'Monitoring-tools-Heatmap'!$O$27</c:f>
              <c:numCache>
                <c:formatCode>General</c:formatCode>
                <c:ptCount val="1"/>
                <c:pt idx="0">
                  <c:v>0.46875</c:v>
                </c:pt>
              </c:numCache>
            </c:numRef>
          </c:bubbleSize>
          <c:bubble3D val="0"/>
          <c:extLst>
            <c:ext xmlns:c16="http://schemas.microsoft.com/office/drawing/2014/chart" uri="{C3380CC4-5D6E-409C-BE32-E72D297353CC}">
              <c16:uniqueId val="{00000018-D2AE-401A-9DB6-00A69D9814F9}"/>
            </c:ext>
          </c:extLst>
        </c:ser>
        <c:ser>
          <c:idx val="25"/>
          <c:order val="25"/>
          <c:tx>
            <c:strRef>
              <c:f>'Monitoring-tools-Heatmap'!$A$28</c:f>
              <c:strCache>
                <c:ptCount val="1"/>
                <c:pt idx="0">
                  <c:v>SURICATA</c:v>
                </c:pt>
              </c:strCache>
            </c:strRef>
          </c:tx>
          <c:spPr>
            <a:solidFill>
              <a:schemeClr val="accent2">
                <a:lumMod val="60000"/>
                <a:lumOff val="4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'Monitoring-tools-Heatmap'!$M$28</c:f>
              <c:numCache>
                <c:formatCode>0.00</c:formatCode>
                <c:ptCount val="1"/>
                <c:pt idx="0">
                  <c:v>2.1538461538461537</c:v>
                </c:pt>
              </c:numCache>
            </c:numRef>
          </c:xVal>
          <c:yVal>
            <c:numRef>
              <c:f>'Monitoring-tools-Heatmap'!$N$28</c:f>
              <c:numCache>
                <c:formatCode>0.00</c:formatCode>
                <c:ptCount val="1"/>
                <c:pt idx="0">
                  <c:v>3.625</c:v>
                </c:pt>
              </c:numCache>
            </c:numRef>
          </c:yVal>
          <c:bubbleSize>
            <c:numRef>
              <c:f>'Monitoring-tools-Heatmap'!$O$28</c:f>
              <c:numCache>
                <c:formatCode>General</c:formatCode>
                <c:ptCount val="1"/>
                <c:pt idx="0">
                  <c:v>0.40625</c:v>
                </c:pt>
              </c:numCache>
            </c:numRef>
          </c:bubbleSize>
          <c:bubble3D val="0"/>
          <c:extLst>
            <c:ext xmlns:c16="http://schemas.microsoft.com/office/drawing/2014/chart" uri="{C3380CC4-5D6E-409C-BE32-E72D297353CC}">
              <c16:uniqueId val="{00000019-D2AE-401A-9DB6-00A69D9814F9}"/>
            </c:ext>
          </c:extLst>
        </c:ser>
        <c:ser>
          <c:idx val="26"/>
          <c:order val="26"/>
          <c:tx>
            <c:strRef>
              <c:f>'Monitoring-tools-Heatmap'!$A$29</c:f>
              <c:strCache>
                <c:ptCount val="1"/>
                <c:pt idx="0">
                  <c:v>WEATHERMAP</c:v>
                </c:pt>
              </c:strCache>
            </c:strRef>
          </c:tx>
          <c:spPr>
            <a:solidFill>
              <a:schemeClr val="accent3">
                <a:lumMod val="60000"/>
                <a:lumOff val="4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'Monitoring-tools-Heatmap'!$M$29</c:f>
              <c:numCache>
                <c:formatCode>0.00</c:formatCode>
                <c:ptCount val="1"/>
                <c:pt idx="0">
                  <c:v>2.9629629629629628</c:v>
                </c:pt>
              </c:numCache>
            </c:numRef>
          </c:xVal>
          <c:yVal>
            <c:numRef>
              <c:f>'Monitoring-tools-Heatmap'!$N$29</c:f>
              <c:numCache>
                <c:formatCode>0.00</c:formatCode>
                <c:ptCount val="1"/>
                <c:pt idx="0">
                  <c:v>3.48</c:v>
                </c:pt>
              </c:numCache>
            </c:numRef>
          </c:yVal>
          <c:bubbleSize>
            <c:numRef>
              <c:f>'Monitoring-tools-Heatmap'!$O$29</c:f>
              <c:numCache>
                <c:formatCode>General</c:formatCode>
                <c:ptCount val="1"/>
                <c:pt idx="0">
                  <c:v>0.84375</c:v>
                </c:pt>
              </c:numCache>
            </c:numRef>
          </c:bubbleSize>
          <c:bubble3D val="0"/>
          <c:extLst>
            <c:ext xmlns:c16="http://schemas.microsoft.com/office/drawing/2014/chart" uri="{C3380CC4-5D6E-409C-BE32-E72D297353CC}">
              <c16:uniqueId val="{0000001A-D2AE-401A-9DB6-00A69D9814F9}"/>
            </c:ext>
          </c:extLst>
        </c:ser>
        <c:ser>
          <c:idx val="27"/>
          <c:order val="27"/>
          <c:tx>
            <c:strRef>
              <c:f>'Monitoring-tools-Heatmap'!$A$30</c:f>
              <c:strCache>
                <c:ptCount val="1"/>
                <c:pt idx="0">
                  <c:v>ZABBIX</c:v>
                </c:pt>
              </c:strCache>
            </c:strRef>
          </c:tx>
          <c:spPr>
            <a:solidFill>
              <a:schemeClr val="accent4">
                <a:lumMod val="60000"/>
                <a:lumOff val="4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'Monitoring-tools-Heatmap'!$M$30</c:f>
              <c:numCache>
                <c:formatCode>0.00</c:formatCode>
                <c:ptCount val="1"/>
                <c:pt idx="0">
                  <c:v>2.75</c:v>
                </c:pt>
              </c:numCache>
            </c:numRef>
          </c:xVal>
          <c:yVal>
            <c:numRef>
              <c:f>'Monitoring-tools-Heatmap'!$N$30</c:f>
              <c:numCache>
                <c:formatCode>0.00</c:formatCode>
                <c:ptCount val="1"/>
                <c:pt idx="0">
                  <c:v>4.05</c:v>
                </c:pt>
              </c:numCache>
            </c:numRef>
          </c:yVal>
          <c:bubbleSize>
            <c:numRef>
              <c:f>'Monitoring-tools-Heatmap'!$O$30</c:f>
              <c:numCache>
                <c:formatCode>General</c:formatCode>
                <c:ptCount val="1"/>
                <c:pt idx="0">
                  <c:v>0.75</c:v>
                </c:pt>
              </c:numCache>
            </c:numRef>
          </c:bubbleSize>
          <c:bubble3D val="0"/>
          <c:extLst>
            <c:ext xmlns:c16="http://schemas.microsoft.com/office/drawing/2014/chart" uri="{C3380CC4-5D6E-409C-BE32-E72D297353CC}">
              <c16:uniqueId val="{0000001B-D2AE-401A-9DB6-00A69D9814F9}"/>
            </c:ext>
          </c:extLst>
        </c:ser>
        <c:ser>
          <c:idx val="28"/>
          <c:order val="28"/>
          <c:tx>
            <c:strRef>
              <c:f>'Monitoring-tools-Heatmap'!$A$31</c:f>
              <c:strCache>
                <c:ptCount val="1"/>
                <c:pt idx="0">
                  <c:v>ZENOSS</c:v>
                </c:pt>
              </c:strCache>
            </c:strRef>
          </c:tx>
          <c:spPr>
            <a:solidFill>
              <a:schemeClr val="accent5">
                <a:lumMod val="60000"/>
                <a:lumOff val="4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'Monitoring-tools-Heatmap'!$M$31</c:f>
              <c:numCache>
                <c:formatCode>0.00</c:formatCode>
                <c:ptCount val="1"/>
                <c:pt idx="0">
                  <c:v>1.5</c:v>
                </c:pt>
              </c:numCache>
            </c:numRef>
          </c:xVal>
          <c:yVal>
            <c:numRef>
              <c:f>'Monitoring-tools-Heatmap'!$N$31</c:f>
              <c:numCache>
                <c:formatCode>0.00</c:formatCode>
                <c:ptCount val="1"/>
                <c:pt idx="0">
                  <c:v>3.3333333333333335</c:v>
                </c:pt>
              </c:numCache>
            </c:numRef>
          </c:yVal>
          <c:bubbleSize>
            <c:numRef>
              <c:f>'Monitoring-tools-Heatmap'!$O$31</c:f>
              <c:numCache>
                <c:formatCode>General</c:formatCode>
                <c:ptCount val="1"/>
                <c:pt idx="0">
                  <c:v>0.25</c:v>
                </c:pt>
              </c:numCache>
            </c:numRef>
          </c:bubbleSize>
          <c:bubble3D val="0"/>
          <c:extLst>
            <c:ext xmlns:c16="http://schemas.microsoft.com/office/drawing/2014/chart" uri="{C3380CC4-5D6E-409C-BE32-E72D297353CC}">
              <c16:uniqueId val="{0000001C-D2AE-401A-9DB6-00A69D9814F9}"/>
            </c:ext>
          </c:extLst>
        </c:ser>
        <c:ser>
          <c:idx val="29"/>
          <c:order val="29"/>
          <c:tx>
            <c:strRef>
              <c:f>'Monitoring-tools-Heatmap'!$A$32</c:f>
              <c:strCache>
                <c:ptCount val="1"/>
                <c:pt idx="0">
                  <c:v>ZINO</c:v>
                </c:pt>
              </c:strCache>
            </c:strRef>
          </c:tx>
          <c:spPr>
            <a:solidFill>
              <a:schemeClr val="accent6">
                <a:lumMod val="60000"/>
                <a:lumOff val="40000"/>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'Monitoring-tools-Heatmap'!$M$32</c:f>
              <c:numCache>
                <c:formatCode>0.00</c:formatCode>
                <c:ptCount val="1"/>
                <c:pt idx="0">
                  <c:v>1.75</c:v>
                </c:pt>
              </c:numCache>
            </c:numRef>
          </c:xVal>
          <c:yVal>
            <c:numRef>
              <c:f>'Monitoring-tools-Heatmap'!$N$32</c:f>
              <c:numCache>
                <c:formatCode>0.00</c:formatCode>
                <c:ptCount val="1"/>
                <c:pt idx="0">
                  <c:v>2.8</c:v>
                </c:pt>
              </c:numCache>
            </c:numRef>
          </c:yVal>
          <c:bubbleSize>
            <c:numRef>
              <c:f>'Monitoring-tools-Heatmap'!$O$32</c:f>
              <c:numCache>
                <c:formatCode>General</c:formatCode>
                <c:ptCount val="1"/>
                <c:pt idx="0">
                  <c:v>0.25</c:v>
                </c:pt>
              </c:numCache>
            </c:numRef>
          </c:bubbleSize>
          <c:bubble3D val="0"/>
          <c:extLst>
            <c:ext xmlns:c16="http://schemas.microsoft.com/office/drawing/2014/chart" uri="{C3380CC4-5D6E-409C-BE32-E72D297353CC}">
              <c16:uniqueId val="{0000001D-D2AE-401A-9DB6-00A69D9814F9}"/>
            </c:ext>
          </c:extLst>
        </c:ser>
        <c:dLbls>
          <c:showLegendKey val="0"/>
          <c:showVal val="1"/>
          <c:showCatName val="0"/>
          <c:showSerName val="0"/>
          <c:showPercent val="0"/>
          <c:showBubbleSize val="0"/>
        </c:dLbls>
        <c:bubbleScale val="100"/>
        <c:showNegBubbles val="0"/>
        <c:axId val="761907480"/>
        <c:axId val="761909120"/>
      </c:bubbleChart>
      <c:valAx>
        <c:axId val="7619074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Importance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61909120"/>
        <c:crosses val="autoZero"/>
        <c:crossBetween val="midCat"/>
      </c:valAx>
      <c:valAx>
        <c:axId val="761909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761907480"/>
        <c:crosses val="autoZero"/>
        <c:crossBetween val="midCat"/>
      </c:valAx>
      <c:spPr>
        <a:noFill/>
        <a:ln>
          <a:noFill/>
        </a:ln>
        <a:effectLst/>
      </c:spPr>
    </c:plotArea>
    <c:legend>
      <c:legendPos val="r"/>
      <c:layout>
        <c:manualLayout>
          <c:xMode val="edge"/>
          <c:yMode val="edge"/>
          <c:x val="0.89432765477170584"/>
          <c:y val="6.3530157028518549E-3"/>
          <c:w val="9.9565474509865526E-2"/>
          <c:h val="0.98963599595551066"/>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18125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8125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18125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78E36A7-041B-4276-9872-9FEBCCAD61DC}" type="slidenum">
              <a:rPr lang="es-ES"/>
              <a:pPr/>
              <a:t>‹#›</a:t>
            </a:fld>
            <a:endParaRPr lang="es-ES"/>
          </a:p>
        </p:txBody>
      </p:sp>
    </p:spTree>
    <p:extLst>
      <p:ext uri="{BB962C8B-B14F-4D97-AF65-F5344CB8AC3E}">
        <p14:creationId xmlns:p14="http://schemas.microsoft.com/office/powerpoint/2010/main" val="121523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819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819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797E9DB-3AB6-4E9D-A799-D4AB91BFF4EE}" type="slidenum">
              <a:rPr lang="es-ES"/>
              <a:pPr/>
              <a:t>‹#›</a:t>
            </a:fld>
            <a:endParaRPr lang="es-ES"/>
          </a:p>
        </p:txBody>
      </p:sp>
    </p:spTree>
    <p:extLst>
      <p:ext uri="{BB962C8B-B14F-4D97-AF65-F5344CB8AC3E}">
        <p14:creationId xmlns:p14="http://schemas.microsoft.com/office/powerpoint/2010/main" val="1922378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358FE-06CE-4904-A727-B838FA10281E}" type="slidenum">
              <a:rPr lang="ca-ES"/>
              <a:pPr/>
              <a:t>1</a:t>
            </a:fld>
            <a:endParaRPr lang="ca-ES" dirty="0"/>
          </a:p>
        </p:txBody>
      </p:sp>
      <p:sp>
        <p:nvSpPr>
          <p:cNvPr id="7170" name="Rectangle 2"/>
          <p:cNvSpPr>
            <a:spLocks noGrp="1" noRot="1" noChangeAspect="1" noChangeArrowheads="1" noTextEdit="1"/>
          </p:cNvSpPr>
          <p:nvPr>
            <p:ph type="sldImg"/>
          </p:nvPr>
        </p:nvSpPr>
        <p:spPr>
          <a:xfrm>
            <a:off x="917575" y="744538"/>
            <a:ext cx="4962525" cy="3722687"/>
          </a:xfrm>
          <a:ln/>
        </p:spPr>
      </p:sp>
      <p:sp>
        <p:nvSpPr>
          <p:cNvPr id="717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116562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hasCustomPrompt="1"/>
          </p:nvPr>
        </p:nvSpPr>
        <p:spPr>
          <a:xfrm>
            <a:off x="973138" y="1844824"/>
            <a:ext cx="7197725" cy="936104"/>
          </a:xfrm>
        </p:spPr>
        <p:txBody>
          <a:bodyPr anchor="b"/>
          <a:lstStyle>
            <a:lvl1pPr algn="ctr">
              <a:lnSpc>
                <a:spcPct val="150000"/>
              </a:lnSpc>
              <a:defRPr sz="2800" baseline="0">
                <a:solidFill>
                  <a:srgbClr val="287886"/>
                </a:solidFill>
              </a:defRPr>
            </a:lvl1pPr>
          </a:lstStyle>
          <a:p>
            <a:pPr lvl="0"/>
            <a:r>
              <a:rPr lang="ca-ES" altLang="ca-ES" noProof="0" dirty="0" err="1"/>
              <a:t>Haga</a:t>
            </a:r>
            <a:r>
              <a:rPr lang="ca-ES" altLang="ca-ES" noProof="0" dirty="0"/>
              <a:t> clic para </a:t>
            </a:r>
            <a:r>
              <a:rPr lang="ca-ES" altLang="ca-ES" noProof="0" dirty="0" err="1"/>
              <a:t>cambiar</a:t>
            </a:r>
            <a:r>
              <a:rPr lang="ca-ES" altLang="ca-ES" noProof="0" dirty="0"/>
              <a:t> el estilo de </a:t>
            </a:r>
            <a:r>
              <a:rPr lang="ca-ES" altLang="ca-ES" noProof="0" dirty="0" err="1"/>
              <a:t>título</a:t>
            </a:r>
            <a:endParaRPr lang="ca-ES" altLang="ca-ES" noProof="0" dirty="0"/>
          </a:p>
        </p:txBody>
      </p:sp>
      <p:sp>
        <p:nvSpPr>
          <p:cNvPr id="5124" name="Rectangle 4"/>
          <p:cNvSpPr>
            <a:spLocks noGrp="1" noChangeArrowheads="1"/>
          </p:cNvSpPr>
          <p:nvPr>
            <p:ph type="subTitle" idx="1"/>
          </p:nvPr>
        </p:nvSpPr>
        <p:spPr>
          <a:xfrm>
            <a:off x="973138" y="2924944"/>
            <a:ext cx="7197725" cy="3414848"/>
          </a:xfrm>
        </p:spPr>
        <p:txBody>
          <a:bodyPr anchor="ctr" anchorCtr="1"/>
          <a:lstStyle>
            <a:lvl1pPr marL="0" indent="0" algn="l">
              <a:spcBef>
                <a:spcPts val="0"/>
              </a:spcBef>
              <a:buFont typeface="Wingdings" pitchFamily="2" charset="2"/>
              <a:buNone/>
              <a:defRPr/>
            </a:lvl1pPr>
          </a:lstStyle>
          <a:p>
            <a:pPr lvl="0"/>
            <a:r>
              <a:rPr lang="es-ES" altLang="ca-ES" noProof="0"/>
              <a:t>Haga clic para modificar el estilo de subtítulo del patrón</a:t>
            </a:r>
            <a:endParaRPr lang="ca-ES" altLang="ca-ES" noProof="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9792"/>
            <a:ext cx="9144000" cy="545592"/>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297" y="561600"/>
            <a:ext cx="4838400" cy="87601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A7886"/>
                </a:solidFill>
              </a:defRPr>
            </a:lvl1pPr>
          </a:lstStyle>
          <a:p>
            <a:r>
              <a:rPr lang="es-ES" noProof="0"/>
              <a:t>Haga clic para modificar el estilo de título del patrón</a:t>
            </a:r>
            <a:endParaRPr lang="ca-ES" noProof="0" dirty="0"/>
          </a:p>
        </p:txBody>
      </p:sp>
      <p:sp>
        <p:nvSpPr>
          <p:cNvPr id="3" name="2 Marcador de contenido"/>
          <p:cNvSpPr>
            <a:spLocks noGrp="1"/>
          </p:cNvSpPr>
          <p:nvPr>
            <p:ph idx="1"/>
          </p:nvPr>
        </p:nvSpPr>
        <p:spPr/>
        <p:txBody>
          <a:bodyPr/>
          <a:lstStyle>
            <a:lvl2pPr marL="542925" indent="-276225">
              <a:defRPr/>
            </a:lvl2pPr>
            <a:lvl3pPr marL="809625" indent="-266700">
              <a:defRPr/>
            </a:lvl3pPr>
            <a:lvl4pPr marL="1076325" indent="-266700">
              <a:defRPr/>
            </a:lvl4pPr>
            <a:lvl5pPr marL="1343025" indent="-26670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4" name="3 Marcador de pie de página"/>
          <p:cNvSpPr>
            <a:spLocks noGrp="1"/>
          </p:cNvSpPr>
          <p:nvPr>
            <p:ph type="ftr" sz="quarter" idx="10"/>
          </p:nvPr>
        </p:nvSpPr>
        <p:spPr/>
        <p:txBody>
          <a:bodyPr/>
          <a:lstStyle>
            <a:lvl1pPr>
              <a:defRPr baseline="0">
                <a:solidFill>
                  <a:schemeClr val="bg1"/>
                </a:solidFill>
              </a:defRPr>
            </a:lvl1pPr>
          </a:lstStyle>
          <a:p>
            <a:endParaRPr lang="ca-ES"/>
          </a:p>
        </p:txBody>
      </p:sp>
      <p:sp>
        <p:nvSpPr>
          <p:cNvPr id="5" name="4 Marcador de número de diapositiva"/>
          <p:cNvSpPr>
            <a:spLocks noGrp="1"/>
          </p:cNvSpPr>
          <p:nvPr>
            <p:ph type="sldNum" sz="quarter" idx="11"/>
          </p:nvPr>
        </p:nvSpPr>
        <p:spPr/>
        <p:txBody>
          <a:bodyPr/>
          <a:lstStyle>
            <a:lvl1pPr>
              <a:defRPr baseline="0">
                <a:solidFill>
                  <a:schemeClr val="bg1"/>
                </a:solidFill>
              </a:defRPr>
            </a:lvl1pPr>
          </a:lstStyle>
          <a:p>
            <a:fld id="{9B1E9F3F-DF18-4644-9BFE-490C4ABED2F6}" type="slidenum">
              <a:rPr lang="ca-ES" smtClean="0"/>
              <a:pPr/>
              <a:t>‹#›</a:t>
            </a:fld>
            <a:endParaRPr lang="ca-ES"/>
          </a:p>
        </p:txBody>
      </p:sp>
    </p:spTree>
    <p:extLst>
      <p:ext uri="{BB962C8B-B14F-4D97-AF65-F5344CB8AC3E}">
        <p14:creationId xmlns:p14="http://schemas.microsoft.com/office/powerpoint/2010/main" val="255333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87886"/>
                </a:solidFill>
              </a:defRPr>
            </a:lvl1pPr>
          </a:lstStyle>
          <a:p>
            <a:r>
              <a:rPr lang="es-ES"/>
              <a:t>Haga clic para modificar el estilo de título del patrón</a:t>
            </a:r>
            <a:endParaRPr lang="ca-ES" dirty="0"/>
          </a:p>
        </p:txBody>
      </p:sp>
      <p:sp>
        <p:nvSpPr>
          <p:cNvPr id="3" name="2 Marcador de contenido"/>
          <p:cNvSpPr>
            <a:spLocks noGrp="1"/>
          </p:cNvSpPr>
          <p:nvPr>
            <p:ph sz="half" idx="1"/>
          </p:nvPr>
        </p:nvSpPr>
        <p:spPr>
          <a:xfrm>
            <a:off x="457200" y="765175"/>
            <a:ext cx="4038600" cy="5544145"/>
          </a:xfrm>
        </p:spPr>
        <p:txBody>
          <a:bodyPr/>
          <a:lstStyle>
            <a:lvl1pPr marL="361950" indent="-361950">
              <a:defRPr sz="2800"/>
            </a:lvl1pPr>
            <a:lvl2pPr marL="542925" indent="-180975">
              <a:defRPr sz="2400"/>
            </a:lvl2pPr>
            <a:lvl3pPr marL="809625" indent="-266700">
              <a:defRPr sz="2000"/>
            </a:lvl3pPr>
            <a:lvl4pPr marL="1076325" indent="-266700">
              <a:defRPr sz="1800"/>
            </a:lvl4pPr>
            <a:lvl5pPr marL="1343025" indent="-266700">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4" name="3 Marcador de contenido"/>
          <p:cNvSpPr>
            <a:spLocks noGrp="1"/>
          </p:cNvSpPr>
          <p:nvPr>
            <p:ph sz="half" idx="2"/>
          </p:nvPr>
        </p:nvSpPr>
        <p:spPr>
          <a:xfrm>
            <a:off x="4648200" y="765175"/>
            <a:ext cx="4038600" cy="5544145"/>
          </a:xfrm>
        </p:spPr>
        <p:txBody>
          <a:bodyPr/>
          <a:lstStyle>
            <a:lvl1pPr marL="361950" indent="-361950">
              <a:defRPr sz="2800"/>
            </a:lvl1pPr>
            <a:lvl2pPr marL="542925" indent="-180975">
              <a:defRPr sz="2400"/>
            </a:lvl2pPr>
            <a:lvl3pPr marL="809625" indent="-266700">
              <a:defRPr sz="2000"/>
            </a:lvl3pPr>
            <a:lvl4pPr marL="1076325" indent="-266700">
              <a:defRPr sz="1800"/>
            </a:lvl4pPr>
            <a:lvl5pPr marL="1343025" indent="-266700">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dirty="0"/>
          </a:p>
        </p:txBody>
      </p:sp>
      <p:sp>
        <p:nvSpPr>
          <p:cNvPr id="5" name="4 Marcador de pie de página"/>
          <p:cNvSpPr>
            <a:spLocks noGrp="1"/>
          </p:cNvSpPr>
          <p:nvPr>
            <p:ph type="ftr" sz="quarter" idx="10"/>
          </p:nvPr>
        </p:nvSpPr>
        <p:spPr/>
        <p:txBody>
          <a:bodyPr/>
          <a:lstStyle>
            <a:lvl1pPr>
              <a:defRPr baseline="0">
                <a:solidFill>
                  <a:schemeClr val="bg1"/>
                </a:solidFill>
              </a:defRPr>
            </a:lvl1pPr>
          </a:lstStyle>
          <a:p>
            <a:endParaRPr lang="ca-ES"/>
          </a:p>
        </p:txBody>
      </p:sp>
      <p:sp>
        <p:nvSpPr>
          <p:cNvPr id="6" name="5 Marcador de número de diapositiva"/>
          <p:cNvSpPr>
            <a:spLocks noGrp="1"/>
          </p:cNvSpPr>
          <p:nvPr>
            <p:ph type="sldNum" sz="quarter" idx="11"/>
          </p:nvPr>
        </p:nvSpPr>
        <p:spPr/>
        <p:txBody>
          <a:bodyPr/>
          <a:lstStyle>
            <a:lvl1pPr>
              <a:defRPr baseline="0">
                <a:solidFill>
                  <a:schemeClr val="bg1"/>
                </a:solidFill>
              </a:defRPr>
            </a:lvl1pPr>
          </a:lstStyle>
          <a:p>
            <a:fld id="{27ABA89D-234A-4280-AD84-34B88A512C98}" type="slidenum">
              <a:rPr lang="ca-ES" smtClean="0"/>
              <a:pPr/>
              <a:t>‹#›</a:t>
            </a:fld>
            <a:endParaRPr lang="ca-ES"/>
          </a:p>
        </p:txBody>
      </p:sp>
    </p:spTree>
    <p:extLst>
      <p:ext uri="{BB962C8B-B14F-4D97-AF65-F5344CB8AC3E}">
        <p14:creationId xmlns:p14="http://schemas.microsoft.com/office/powerpoint/2010/main" val="375826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aseline="0">
                <a:solidFill>
                  <a:srgbClr val="287886"/>
                </a:solidFill>
              </a:defRPr>
            </a:lvl1pPr>
          </a:lstStyle>
          <a:p>
            <a:r>
              <a:rPr lang="es-ES"/>
              <a:t>Haga clic para modificar el estilo de título del patrón</a:t>
            </a:r>
            <a:endParaRPr lang="ca-ES" dirty="0"/>
          </a:p>
        </p:txBody>
      </p:sp>
      <p:sp>
        <p:nvSpPr>
          <p:cNvPr id="3" name="2 Marcador de pie de página"/>
          <p:cNvSpPr>
            <a:spLocks noGrp="1"/>
          </p:cNvSpPr>
          <p:nvPr>
            <p:ph type="ftr" sz="quarter" idx="10"/>
          </p:nvPr>
        </p:nvSpPr>
        <p:spPr/>
        <p:txBody>
          <a:bodyPr/>
          <a:lstStyle>
            <a:lvl1pPr>
              <a:defRPr baseline="0">
                <a:solidFill>
                  <a:schemeClr val="bg1"/>
                </a:solidFill>
              </a:defRPr>
            </a:lvl1pPr>
          </a:lstStyle>
          <a:p>
            <a:endParaRPr lang="ca-ES"/>
          </a:p>
        </p:txBody>
      </p:sp>
      <p:sp>
        <p:nvSpPr>
          <p:cNvPr id="4" name="3 Marcador de número de diapositiva"/>
          <p:cNvSpPr>
            <a:spLocks noGrp="1"/>
          </p:cNvSpPr>
          <p:nvPr>
            <p:ph type="sldNum" sz="quarter" idx="11"/>
          </p:nvPr>
        </p:nvSpPr>
        <p:spPr/>
        <p:txBody>
          <a:bodyPr/>
          <a:lstStyle>
            <a:lvl1pPr>
              <a:defRPr baseline="0">
                <a:solidFill>
                  <a:schemeClr val="bg1"/>
                </a:solidFill>
              </a:defRPr>
            </a:lvl1pPr>
          </a:lstStyle>
          <a:p>
            <a:fld id="{0ADF7539-2732-4A3B-BE04-48B70E68B259}" type="slidenum">
              <a:rPr lang="ca-ES" smtClean="0"/>
              <a:pPr/>
              <a:t>‹#›</a:t>
            </a:fld>
            <a:endParaRPr lang="ca-ES"/>
          </a:p>
        </p:txBody>
      </p:sp>
    </p:spTree>
    <p:extLst>
      <p:ext uri="{BB962C8B-B14F-4D97-AF65-F5344CB8AC3E}">
        <p14:creationId xmlns:p14="http://schemas.microsoft.com/office/powerpoint/2010/main" val="23905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30267"/>
            <a:ext cx="9144000" cy="545592"/>
          </a:xfrm>
          <a:prstGeom prst="rect">
            <a:avLst/>
          </a:prstGeom>
        </p:spPr>
      </p:pic>
      <p:sp>
        <p:nvSpPr>
          <p:cNvPr id="1026" name="Rectangle 2"/>
          <p:cNvSpPr>
            <a:spLocks noGrp="1" noChangeArrowheads="1"/>
          </p:cNvSpPr>
          <p:nvPr>
            <p:ph type="title"/>
          </p:nvPr>
        </p:nvSpPr>
        <p:spPr bwMode="auto">
          <a:xfrm>
            <a:off x="457200" y="88900"/>
            <a:ext cx="82296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ca-ES" altLang="ca-ES" noProof="0" dirty="0" err="1"/>
              <a:t>Haga</a:t>
            </a:r>
            <a:r>
              <a:rPr lang="ca-ES" altLang="ca-ES" noProof="0" dirty="0"/>
              <a:t> clic para </a:t>
            </a:r>
            <a:r>
              <a:rPr lang="ca-ES" altLang="ca-ES" noProof="0" dirty="0" err="1"/>
              <a:t>cambiar</a:t>
            </a:r>
            <a:r>
              <a:rPr lang="ca-ES" altLang="ca-ES" noProof="0" dirty="0"/>
              <a:t> el estilo de </a:t>
            </a:r>
            <a:r>
              <a:rPr lang="ca-ES" altLang="ca-ES" noProof="0" dirty="0" err="1"/>
              <a:t>título</a:t>
            </a:r>
            <a:r>
              <a:rPr lang="ca-ES" altLang="ca-ES" noProof="0" dirty="0"/>
              <a:t>	</a:t>
            </a:r>
          </a:p>
        </p:txBody>
      </p:sp>
      <p:sp>
        <p:nvSpPr>
          <p:cNvPr id="1027" name="Rectangle 3"/>
          <p:cNvSpPr>
            <a:spLocks noGrp="1" noChangeArrowheads="1"/>
          </p:cNvSpPr>
          <p:nvPr>
            <p:ph type="body" idx="1"/>
          </p:nvPr>
        </p:nvSpPr>
        <p:spPr bwMode="auto">
          <a:xfrm>
            <a:off x="457200" y="765175"/>
            <a:ext cx="8229600" cy="554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a-ES" altLang="ca-ES" dirty="0" err="1"/>
              <a:t>Haga</a:t>
            </a:r>
            <a:r>
              <a:rPr lang="ca-ES" altLang="ca-ES" dirty="0"/>
              <a:t> clic para modificar el estilo de </a:t>
            </a:r>
            <a:r>
              <a:rPr lang="ca-ES" altLang="ca-ES" dirty="0" err="1"/>
              <a:t>texto</a:t>
            </a:r>
            <a:r>
              <a:rPr lang="ca-ES" altLang="ca-ES" dirty="0"/>
              <a:t> del </a:t>
            </a:r>
            <a:r>
              <a:rPr lang="ca-ES" altLang="ca-ES" dirty="0" err="1"/>
              <a:t>patrón</a:t>
            </a:r>
            <a:endParaRPr lang="ca-ES" altLang="ca-ES" dirty="0"/>
          </a:p>
          <a:p>
            <a:pPr lvl="1"/>
            <a:r>
              <a:rPr lang="ca-ES" altLang="ca-ES" dirty="0" err="1"/>
              <a:t>Segundo</a:t>
            </a:r>
            <a:r>
              <a:rPr lang="ca-ES" altLang="ca-ES" dirty="0"/>
              <a:t> </a:t>
            </a:r>
            <a:r>
              <a:rPr lang="ca-ES" altLang="ca-ES" dirty="0" err="1"/>
              <a:t>nivel</a:t>
            </a:r>
            <a:endParaRPr lang="ca-ES" altLang="ca-ES" dirty="0"/>
          </a:p>
          <a:p>
            <a:pPr lvl="2"/>
            <a:r>
              <a:rPr lang="ca-ES" altLang="ca-ES" dirty="0"/>
              <a:t>Tercer </a:t>
            </a:r>
            <a:r>
              <a:rPr lang="ca-ES" altLang="ca-ES" dirty="0" err="1"/>
              <a:t>nivel</a:t>
            </a:r>
            <a:endParaRPr lang="ca-ES" altLang="ca-ES" dirty="0"/>
          </a:p>
          <a:p>
            <a:pPr lvl="3"/>
            <a:r>
              <a:rPr lang="ca-ES" altLang="ca-ES" dirty="0" err="1"/>
              <a:t>Cuarto</a:t>
            </a:r>
            <a:r>
              <a:rPr lang="ca-ES" altLang="ca-ES" dirty="0"/>
              <a:t> </a:t>
            </a:r>
            <a:r>
              <a:rPr lang="ca-ES" altLang="ca-ES" dirty="0" err="1"/>
              <a:t>nivel</a:t>
            </a:r>
            <a:endParaRPr lang="ca-ES" altLang="ca-ES" dirty="0"/>
          </a:p>
          <a:p>
            <a:pPr lvl="4"/>
            <a:r>
              <a:rPr lang="ca-ES" altLang="ca-ES" dirty="0"/>
              <a:t>Quinto </a:t>
            </a:r>
            <a:r>
              <a:rPr lang="ca-ES" altLang="ca-ES" dirty="0" err="1"/>
              <a:t>nivel</a:t>
            </a:r>
            <a:endParaRPr lang="ca-ES" altLang="ca-ES" dirty="0"/>
          </a:p>
        </p:txBody>
      </p:sp>
      <p:sp>
        <p:nvSpPr>
          <p:cNvPr id="1029" name="Rectangle 5"/>
          <p:cNvSpPr>
            <a:spLocks noGrp="1" noChangeArrowheads="1"/>
          </p:cNvSpPr>
          <p:nvPr>
            <p:ph type="ftr" sz="quarter" idx="3"/>
          </p:nvPr>
        </p:nvSpPr>
        <p:spPr bwMode="auto">
          <a:xfrm>
            <a:off x="6516688" y="6420693"/>
            <a:ext cx="2159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400" b="1" baseline="0">
                <a:solidFill>
                  <a:schemeClr val="bg1"/>
                </a:solidFill>
                <a:latin typeface="Arial Narrow" pitchFamily="34" charset="0"/>
              </a:defRPr>
            </a:lvl1pPr>
          </a:lstStyle>
          <a:p>
            <a:endParaRPr lang="ca-ES"/>
          </a:p>
        </p:txBody>
      </p:sp>
      <p:sp>
        <p:nvSpPr>
          <p:cNvPr id="1030" name="Rectangle 6"/>
          <p:cNvSpPr>
            <a:spLocks noGrp="1" noChangeArrowheads="1"/>
          </p:cNvSpPr>
          <p:nvPr>
            <p:ph type="sldNum" sz="quarter" idx="4"/>
          </p:nvPr>
        </p:nvSpPr>
        <p:spPr bwMode="auto">
          <a:xfrm>
            <a:off x="4256088" y="6433393"/>
            <a:ext cx="6302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1" compatLnSpc="1">
            <a:prstTxWarp prst="textNoShape">
              <a:avLst/>
            </a:prstTxWarp>
          </a:bodyPr>
          <a:lstStyle>
            <a:lvl1pPr algn="ctr">
              <a:defRPr sz="1400" b="1" baseline="0">
                <a:solidFill>
                  <a:schemeClr val="bg1"/>
                </a:solidFill>
                <a:latin typeface="Arial Narrow" pitchFamily="34" charset="0"/>
              </a:defRPr>
            </a:lvl1pPr>
          </a:lstStyle>
          <a:p>
            <a:fld id="{4AA561D1-F44A-4404-BF8A-B9115B97DF49}" type="slidenum">
              <a:rPr lang="ca-ES" smtClean="0"/>
              <a:pPr/>
              <a:t>‹#›</a:t>
            </a:fld>
            <a:endParaRPr lang="ca-ES"/>
          </a:p>
        </p:txBody>
      </p:sp>
      <p:sp>
        <p:nvSpPr>
          <p:cNvPr id="1035" name="Line 11"/>
          <p:cNvSpPr>
            <a:spLocks noChangeShapeType="1"/>
          </p:cNvSpPr>
          <p:nvPr/>
        </p:nvSpPr>
        <p:spPr bwMode="auto">
          <a:xfrm>
            <a:off x="0" y="549275"/>
            <a:ext cx="9144000" cy="0"/>
          </a:xfrm>
          <a:prstGeom prst="line">
            <a:avLst/>
          </a:prstGeom>
          <a:noFill/>
          <a:ln w="25400">
            <a:solidFill>
              <a:srgbClr val="2878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rtl="0" eaLnBrk="1" fontAlgn="base" hangingPunct="1">
        <a:spcBef>
          <a:spcPct val="0"/>
        </a:spcBef>
        <a:spcAft>
          <a:spcPct val="0"/>
        </a:spcAft>
        <a:defRPr b="1">
          <a:solidFill>
            <a:srgbClr val="287886"/>
          </a:solidFill>
          <a:latin typeface="+mj-lt"/>
          <a:ea typeface="+mj-ea"/>
          <a:cs typeface="+mj-cs"/>
        </a:defRPr>
      </a:lvl1pPr>
      <a:lvl2pPr algn="l" rtl="0" eaLnBrk="1" fontAlgn="base" hangingPunct="1">
        <a:spcBef>
          <a:spcPct val="0"/>
        </a:spcBef>
        <a:spcAft>
          <a:spcPct val="0"/>
        </a:spcAft>
        <a:defRPr b="1">
          <a:solidFill>
            <a:srgbClr val="000096"/>
          </a:solidFill>
          <a:latin typeface="Arial" charset="0"/>
        </a:defRPr>
      </a:lvl2pPr>
      <a:lvl3pPr algn="l" rtl="0" eaLnBrk="1" fontAlgn="base" hangingPunct="1">
        <a:spcBef>
          <a:spcPct val="0"/>
        </a:spcBef>
        <a:spcAft>
          <a:spcPct val="0"/>
        </a:spcAft>
        <a:defRPr b="1">
          <a:solidFill>
            <a:srgbClr val="000096"/>
          </a:solidFill>
          <a:latin typeface="Arial" charset="0"/>
        </a:defRPr>
      </a:lvl3pPr>
      <a:lvl4pPr algn="l" rtl="0" eaLnBrk="1" fontAlgn="base" hangingPunct="1">
        <a:spcBef>
          <a:spcPct val="0"/>
        </a:spcBef>
        <a:spcAft>
          <a:spcPct val="0"/>
        </a:spcAft>
        <a:defRPr b="1">
          <a:solidFill>
            <a:srgbClr val="000096"/>
          </a:solidFill>
          <a:latin typeface="Arial" charset="0"/>
        </a:defRPr>
      </a:lvl4pPr>
      <a:lvl5pPr algn="l" rtl="0" eaLnBrk="1" fontAlgn="base" hangingPunct="1">
        <a:spcBef>
          <a:spcPct val="0"/>
        </a:spcBef>
        <a:spcAft>
          <a:spcPct val="0"/>
        </a:spcAft>
        <a:defRPr b="1">
          <a:solidFill>
            <a:srgbClr val="000096"/>
          </a:solidFill>
          <a:latin typeface="Arial" charset="0"/>
        </a:defRPr>
      </a:lvl5pPr>
      <a:lvl6pPr marL="457200" algn="l" rtl="0" eaLnBrk="1" fontAlgn="base" hangingPunct="1">
        <a:spcBef>
          <a:spcPct val="0"/>
        </a:spcBef>
        <a:spcAft>
          <a:spcPct val="0"/>
        </a:spcAft>
        <a:defRPr b="1">
          <a:solidFill>
            <a:srgbClr val="000096"/>
          </a:solidFill>
          <a:latin typeface="Arial" charset="0"/>
        </a:defRPr>
      </a:lvl6pPr>
      <a:lvl7pPr marL="914400" algn="l" rtl="0" eaLnBrk="1" fontAlgn="base" hangingPunct="1">
        <a:spcBef>
          <a:spcPct val="0"/>
        </a:spcBef>
        <a:spcAft>
          <a:spcPct val="0"/>
        </a:spcAft>
        <a:defRPr b="1">
          <a:solidFill>
            <a:srgbClr val="000096"/>
          </a:solidFill>
          <a:latin typeface="Arial" charset="0"/>
        </a:defRPr>
      </a:lvl7pPr>
      <a:lvl8pPr marL="1371600" algn="l" rtl="0" eaLnBrk="1" fontAlgn="base" hangingPunct="1">
        <a:spcBef>
          <a:spcPct val="0"/>
        </a:spcBef>
        <a:spcAft>
          <a:spcPct val="0"/>
        </a:spcAft>
        <a:defRPr b="1">
          <a:solidFill>
            <a:srgbClr val="000096"/>
          </a:solidFill>
          <a:latin typeface="Arial" charset="0"/>
        </a:defRPr>
      </a:lvl8pPr>
      <a:lvl9pPr marL="1828800" algn="l" rtl="0" eaLnBrk="1" fontAlgn="base" hangingPunct="1">
        <a:spcBef>
          <a:spcPct val="0"/>
        </a:spcBef>
        <a:spcAft>
          <a:spcPct val="0"/>
        </a:spcAft>
        <a:defRPr b="1">
          <a:solidFill>
            <a:srgbClr val="000096"/>
          </a:solidFill>
          <a:latin typeface="Arial" charset="0"/>
        </a:defRPr>
      </a:lvl9pPr>
    </p:titleStyle>
    <p:bodyStyle>
      <a:lvl1pPr marL="271463" indent="-271463" algn="l" rtl="0" eaLnBrk="1" fontAlgn="base" hangingPunct="1">
        <a:spcBef>
          <a:spcPct val="20000"/>
        </a:spcBef>
        <a:spcAft>
          <a:spcPct val="0"/>
        </a:spcAft>
        <a:buFont typeface="Wingdings" pitchFamily="2" charset="2"/>
        <a:buChar char="ü"/>
        <a:defRPr sz="2000">
          <a:solidFill>
            <a:schemeClr val="tx1"/>
          </a:solidFill>
          <a:latin typeface="+mn-lt"/>
          <a:ea typeface="+mn-ea"/>
          <a:cs typeface="+mn-cs"/>
        </a:defRPr>
      </a:lvl1pPr>
      <a:lvl2pPr marL="625475" indent="-174625" algn="l" rtl="0" eaLnBrk="1" fontAlgn="base" hangingPunct="1">
        <a:spcBef>
          <a:spcPct val="20000"/>
        </a:spcBef>
        <a:spcAft>
          <a:spcPct val="0"/>
        </a:spcAft>
        <a:buChar char="•"/>
        <a:defRPr>
          <a:solidFill>
            <a:schemeClr val="tx1"/>
          </a:solidFill>
          <a:latin typeface="+mn-lt"/>
        </a:defRPr>
      </a:lvl2pPr>
      <a:lvl3pPr marL="990600" indent="-185738" algn="l" rtl="0" eaLnBrk="1" fontAlgn="base" hangingPunct="1">
        <a:spcBef>
          <a:spcPct val="20000"/>
        </a:spcBef>
        <a:spcAft>
          <a:spcPct val="0"/>
        </a:spcAft>
        <a:buFont typeface="Arial" charset="0"/>
        <a:buChar char="–"/>
        <a:defRPr sz="1600">
          <a:solidFill>
            <a:schemeClr val="tx1"/>
          </a:solidFill>
          <a:latin typeface="+mn-lt"/>
        </a:defRPr>
      </a:lvl3pPr>
      <a:lvl4pPr marL="1349375" indent="-179388" algn="l" rtl="0" eaLnBrk="1" fontAlgn="base" hangingPunct="1">
        <a:spcBef>
          <a:spcPct val="20000"/>
        </a:spcBef>
        <a:spcAft>
          <a:spcPct val="0"/>
        </a:spcAft>
        <a:buFont typeface="Arial" charset="0"/>
        <a:buChar char="–"/>
        <a:defRPr sz="1400">
          <a:solidFill>
            <a:schemeClr val="tx1"/>
          </a:solidFill>
          <a:latin typeface="+mn-lt"/>
        </a:defRPr>
      </a:lvl4pPr>
      <a:lvl5pPr marL="1698625" indent="-169863" algn="l" rtl="0" eaLnBrk="1" fontAlgn="base" hangingPunct="1">
        <a:spcBef>
          <a:spcPct val="20000"/>
        </a:spcBef>
        <a:spcAft>
          <a:spcPct val="0"/>
        </a:spcAft>
        <a:buFont typeface="Arial" charset="0"/>
        <a:buChar char="–"/>
        <a:defRPr sz="1200">
          <a:solidFill>
            <a:schemeClr val="tx1"/>
          </a:solidFill>
          <a:latin typeface="+mn-lt"/>
        </a:defRPr>
      </a:lvl5pPr>
      <a:lvl6pPr marL="2155825" indent="-169863" algn="l" rtl="0" eaLnBrk="1" fontAlgn="base" hangingPunct="1">
        <a:spcBef>
          <a:spcPct val="20000"/>
        </a:spcBef>
        <a:spcAft>
          <a:spcPct val="0"/>
        </a:spcAft>
        <a:buFont typeface="Arial" charset="0"/>
        <a:buChar char="–"/>
        <a:defRPr sz="1200">
          <a:solidFill>
            <a:schemeClr val="tx1"/>
          </a:solidFill>
          <a:latin typeface="+mn-lt"/>
        </a:defRPr>
      </a:lvl6pPr>
      <a:lvl7pPr marL="2613025" indent="-169863" algn="l" rtl="0" eaLnBrk="1" fontAlgn="base" hangingPunct="1">
        <a:spcBef>
          <a:spcPct val="20000"/>
        </a:spcBef>
        <a:spcAft>
          <a:spcPct val="0"/>
        </a:spcAft>
        <a:buFont typeface="Arial" charset="0"/>
        <a:buChar char="–"/>
        <a:defRPr sz="1200">
          <a:solidFill>
            <a:schemeClr val="tx1"/>
          </a:solidFill>
          <a:latin typeface="+mn-lt"/>
        </a:defRPr>
      </a:lvl7pPr>
      <a:lvl8pPr marL="3070225" indent="-169863" algn="l" rtl="0" eaLnBrk="1" fontAlgn="base" hangingPunct="1">
        <a:spcBef>
          <a:spcPct val="20000"/>
        </a:spcBef>
        <a:spcAft>
          <a:spcPct val="0"/>
        </a:spcAft>
        <a:buFont typeface="Arial" charset="0"/>
        <a:buChar char="–"/>
        <a:defRPr sz="1200">
          <a:solidFill>
            <a:schemeClr val="tx1"/>
          </a:solidFill>
          <a:latin typeface="+mn-lt"/>
        </a:defRPr>
      </a:lvl8pPr>
      <a:lvl9pPr marL="3527425" indent="-169863" algn="l" rtl="0" eaLnBrk="1" fontAlgn="base" hangingPunct="1">
        <a:spcBef>
          <a:spcPct val="20000"/>
        </a:spcBef>
        <a:spcAft>
          <a:spcPct val="0"/>
        </a:spcAft>
        <a:buFont typeface="Arial" charset="0"/>
        <a:buChar char="–"/>
        <a:defRPr sz="12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fsen.sourceforge.net/" TargetMode="External"/><Relationship Id="rId2" Type="http://schemas.openxmlformats.org/officeDocument/2006/relationships/hyperlink" Target="https://github.com/phaag/nfdump"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eam-cymru.com/nimbu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lowbat.com/" TargetMode="External"/><Relationship Id="rId2" Type="http://schemas.openxmlformats.org/officeDocument/2006/relationships/hyperlink" Target="https://tools.netsa.cert.org/silk/"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pmacct.net/"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netvizura.com/netflow-analyzer"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es.slideshare.net/CSUC_info/1127-smar-tx-ac-network-polygraph-catnix-publicable" TargetMode="External"/><Relationship Id="rId7" Type="http://schemas.openxmlformats.org/officeDocument/2006/relationships/image" Target="../media/image24.jpeg"/><Relationship Id="rId2" Type="http://schemas.openxmlformats.org/officeDocument/2006/relationships/hyperlink" Target="https://www.talaia.io/"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auvik.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top.org/"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astnetmon.com/" TargetMode="External"/><Relationship Id="rId2" Type="http://schemas.openxmlformats.org/officeDocument/2006/relationships/hyperlink" Target="https://github.com/pavel-odintsov/fastnetmon"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hyperlink" Target="https://fastnetmon.com/compare-community-and-advance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etscout.com/arbor-dd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github.com/robcowart/elastiflow"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es.m.wikipedia.org/wiki/Archivo:Emoji_u1f613.svg" TargetMode="External"/><Relationship Id="rId7" Type="http://schemas.openxmlformats.org/officeDocument/2006/relationships/hyperlink" Target="https://commons.wikimedia.org/wiki/File:Emoji_u1f628.sv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commons.wikimedia.org/wiki/File:Emoji_u1f628.svg" TargetMode="External"/><Relationship Id="rId4" Type="http://schemas.openxmlformats.org/officeDocument/2006/relationships/hyperlink" Target="https://creativecommons.org/licenses/by-sa/3.0/" TargetMode="External"/><Relationship Id="rId9" Type="http://schemas.openxmlformats.org/officeDocument/2006/relationships/hyperlink" Target="https://commons.wikimedia.org/wiki/File:Emoji_u1f603.sv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qosient.com/argu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8313" y="3500438"/>
            <a:ext cx="820737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bodyPr>
          <a:lstStyle>
            <a:lvl1pPr marL="0" indent="0" algn="l" rtl="0" eaLnBrk="1" fontAlgn="base" hangingPunct="1">
              <a:spcBef>
                <a:spcPts val="0"/>
              </a:spcBef>
              <a:spcAft>
                <a:spcPct val="0"/>
              </a:spcAft>
              <a:buFont typeface="Wingdings" pitchFamily="2" charset="2"/>
              <a:buNone/>
              <a:defRPr sz="2000">
                <a:solidFill>
                  <a:schemeClr val="tx1"/>
                </a:solidFill>
                <a:latin typeface="+mn-lt"/>
                <a:ea typeface="+mn-ea"/>
                <a:cs typeface="+mn-cs"/>
              </a:defRPr>
            </a:lvl1pPr>
            <a:lvl2pPr marL="625475" indent="-174625" algn="l" rtl="0" eaLnBrk="1" fontAlgn="base" hangingPunct="1">
              <a:spcBef>
                <a:spcPct val="20000"/>
              </a:spcBef>
              <a:spcAft>
                <a:spcPct val="0"/>
              </a:spcAft>
              <a:buChar char="•"/>
              <a:defRPr>
                <a:solidFill>
                  <a:schemeClr val="tx1"/>
                </a:solidFill>
                <a:latin typeface="+mn-lt"/>
              </a:defRPr>
            </a:lvl2pPr>
            <a:lvl3pPr marL="990600" indent="-185738" algn="l" rtl="0" eaLnBrk="1" fontAlgn="base" hangingPunct="1">
              <a:spcBef>
                <a:spcPct val="20000"/>
              </a:spcBef>
              <a:spcAft>
                <a:spcPct val="0"/>
              </a:spcAft>
              <a:buFont typeface="Arial" charset="0"/>
              <a:buChar char="–"/>
              <a:defRPr sz="1600">
                <a:solidFill>
                  <a:schemeClr val="tx1"/>
                </a:solidFill>
                <a:latin typeface="+mn-lt"/>
              </a:defRPr>
            </a:lvl3pPr>
            <a:lvl4pPr marL="1349375" indent="-179388" algn="l" rtl="0" eaLnBrk="1" fontAlgn="base" hangingPunct="1">
              <a:spcBef>
                <a:spcPct val="20000"/>
              </a:spcBef>
              <a:spcAft>
                <a:spcPct val="0"/>
              </a:spcAft>
              <a:buFont typeface="Arial" charset="0"/>
              <a:buChar char="–"/>
              <a:defRPr sz="1400">
                <a:solidFill>
                  <a:schemeClr val="tx1"/>
                </a:solidFill>
                <a:latin typeface="+mn-lt"/>
              </a:defRPr>
            </a:lvl4pPr>
            <a:lvl5pPr marL="1698625" indent="-169863" algn="l" rtl="0" eaLnBrk="1" fontAlgn="base" hangingPunct="1">
              <a:spcBef>
                <a:spcPct val="20000"/>
              </a:spcBef>
              <a:spcAft>
                <a:spcPct val="0"/>
              </a:spcAft>
              <a:buFont typeface="Arial" charset="0"/>
              <a:buChar char="–"/>
              <a:defRPr sz="1200">
                <a:solidFill>
                  <a:schemeClr val="tx1"/>
                </a:solidFill>
                <a:latin typeface="+mn-lt"/>
              </a:defRPr>
            </a:lvl5pPr>
            <a:lvl6pPr marL="2155825" indent="-169863" algn="l" rtl="0" eaLnBrk="1" fontAlgn="base" hangingPunct="1">
              <a:spcBef>
                <a:spcPct val="20000"/>
              </a:spcBef>
              <a:spcAft>
                <a:spcPct val="0"/>
              </a:spcAft>
              <a:buFont typeface="Arial" charset="0"/>
              <a:buChar char="–"/>
              <a:defRPr sz="1200">
                <a:solidFill>
                  <a:schemeClr val="tx1"/>
                </a:solidFill>
                <a:latin typeface="+mn-lt"/>
              </a:defRPr>
            </a:lvl6pPr>
            <a:lvl7pPr marL="2613025" indent="-169863" algn="l" rtl="0" eaLnBrk="1" fontAlgn="base" hangingPunct="1">
              <a:spcBef>
                <a:spcPct val="20000"/>
              </a:spcBef>
              <a:spcAft>
                <a:spcPct val="0"/>
              </a:spcAft>
              <a:buFont typeface="Arial" charset="0"/>
              <a:buChar char="–"/>
              <a:defRPr sz="1200">
                <a:solidFill>
                  <a:schemeClr val="tx1"/>
                </a:solidFill>
                <a:latin typeface="+mn-lt"/>
              </a:defRPr>
            </a:lvl7pPr>
            <a:lvl8pPr marL="3070225" indent="-169863" algn="l" rtl="0" eaLnBrk="1" fontAlgn="base" hangingPunct="1">
              <a:spcBef>
                <a:spcPct val="20000"/>
              </a:spcBef>
              <a:spcAft>
                <a:spcPct val="0"/>
              </a:spcAft>
              <a:buFont typeface="Arial" charset="0"/>
              <a:buChar char="–"/>
              <a:defRPr sz="1200">
                <a:solidFill>
                  <a:schemeClr val="tx1"/>
                </a:solidFill>
                <a:latin typeface="+mn-lt"/>
              </a:defRPr>
            </a:lvl8pPr>
            <a:lvl9pPr marL="3527425" indent="-169863" algn="l" rtl="0" eaLnBrk="1" fontAlgn="base" hangingPunct="1">
              <a:spcBef>
                <a:spcPct val="20000"/>
              </a:spcBef>
              <a:spcAft>
                <a:spcPct val="0"/>
              </a:spcAft>
              <a:buFont typeface="Arial" charset="0"/>
              <a:buChar char="–"/>
              <a:defRPr sz="1200">
                <a:solidFill>
                  <a:schemeClr val="tx1"/>
                </a:solidFill>
                <a:latin typeface="+mn-lt"/>
              </a:defRPr>
            </a:lvl9pPr>
          </a:lstStyle>
          <a:p>
            <a:r>
              <a:rPr lang="es-ES" kern="0" dirty="0"/>
              <a:t>Maria Isabel Gandía Carriedo</a:t>
            </a:r>
          </a:p>
          <a:p>
            <a:r>
              <a:rPr lang="es-ES" kern="0" dirty="0"/>
              <a:t>CSUC/CATNIX</a:t>
            </a:r>
          </a:p>
          <a:p>
            <a:endParaRPr lang="es-ES" kern="0" dirty="0"/>
          </a:p>
          <a:p>
            <a:r>
              <a:rPr lang="en-GB" altLang="es-ES" dirty="0"/>
              <a:t>24º </a:t>
            </a:r>
            <a:r>
              <a:rPr lang="en-GB" altLang="es-ES" dirty="0" err="1"/>
              <a:t>Foro</a:t>
            </a:r>
            <a:r>
              <a:rPr lang="en-GB" altLang="es-ES" dirty="0"/>
              <a:t> ESNOG</a:t>
            </a:r>
          </a:p>
          <a:p>
            <a:r>
              <a:rPr lang="en-GB" altLang="es-ES" dirty="0" err="1"/>
              <a:t>Edificio</a:t>
            </a:r>
            <a:r>
              <a:rPr lang="en-GB" altLang="es-ES" dirty="0"/>
              <a:t> </a:t>
            </a:r>
            <a:r>
              <a:rPr lang="en-GB" altLang="es-ES" dirty="0" err="1"/>
              <a:t>Annexus</a:t>
            </a:r>
            <a:r>
              <a:rPr lang="en-GB" altLang="es-ES" dirty="0"/>
              <a:t>, 10-10-2019</a:t>
            </a:r>
            <a:endParaRPr lang="en-GB" kern="0" dirty="0"/>
          </a:p>
        </p:txBody>
      </p:sp>
      <p:sp>
        <p:nvSpPr>
          <p:cNvPr id="6146" name="Rectangle 2"/>
          <p:cNvSpPr>
            <a:spLocks noGrp="1" noChangeArrowheads="1"/>
          </p:cNvSpPr>
          <p:nvPr>
            <p:ph type="ctrTitle"/>
          </p:nvPr>
        </p:nvSpPr>
        <p:spPr>
          <a:xfrm>
            <a:off x="468313" y="2349500"/>
            <a:ext cx="8351837" cy="1439863"/>
          </a:xfrm>
        </p:spPr>
        <p:txBody>
          <a:bodyPr/>
          <a:lstStyle/>
          <a:p>
            <a:r>
              <a:rPr lang="en-US" dirty="0" err="1"/>
              <a:t>Herramientas</a:t>
            </a:r>
            <a:r>
              <a:rPr lang="en-US" dirty="0"/>
              <a:t> de </a:t>
            </a:r>
            <a:r>
              <a:rPr lang="en-US" dirty="0" err="1"/>
              <a:t>monitorización</a:t>
            </a:r>
            <a:r>
              <a:rPr lang="en-US" dirty="0"/>
              <a:t> de </a:t>
            </a:r>
            <a:r>
              <a:rPr lang="en-US" dirty="0" err="1"/>
              <a:t>flujos</a:t>
            </a:r>
            <a:br>
              <a:rPr lang="en-US" dirty="0"/>
            </a:br>
            <a:r>
              <a:rPr lang="en-US" dirty="0"/>
              <a:t>¿</a:t>
            </a:r>
            <a:r>
              <a:rPr lang="en-US" dirty="0" err="1"/>
              <a:t>Qué</a:t>
            </a:r>
            <a:r>
              <a:rPr lang="en-US" dirty="0"/>
              <a:t> </a:t>
            </a:r>
            <a:r>
              <a:rPr lang="en-US" dirty="0" err="1"/>
              <a:t>tenemos</a:t>
            </a:r>
            <a:r>
              <a:rPr lang="en-US" dirty="0"/>
              <a:t>? ¿</a:t>
            </a:r>
            <a:r>
              <a:rPr lang="en-US" dirty="0" err="1"/>
              <a:t>Qué</a:t>
            </a:r>
            <a:r>
              <a:rPr lang="en-US" dirty="0"/>
              <a:t> </a:t>
            </a:r>
            <a:r>
              <a:rPr lang="en-US" dirty="0" err="1"/>
              <a:t>necesitamos</a:t>
            </a:r>
            <a:r>
              <a:rPr lang="en-US" dirty="0"/>
              <a:t>?</a:t>
            </a:r>
            <a:endParaRPr lang="ca-ES" dirty="0"/>
          </a:p>
        </p:txBody>
      </p:sp>
    </p:spTree>
    <p:extLst>
      <p:ext uri="{BB962C8B-B14F-4D97-AF65-F5344CB8AC3E}">
        <p14:creationId xmlns:p14="http://schemas.microsoft.com/office/powerpoint/2010/main" val="411539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259C5C-DA5F-490E-A0E9-8E58889F6EA3}"/>
              </a:ext>
            </a:extLst>
          </p:cNvPr>
          <p:cNvSpPr>
            <a:spLocks noGrp="1"/>
          </p:cNvSpPr>
          <p:nvPr>
            <p:ph type="title"/>
          </p:nvPr>
        </p:nvSpPr>
        <p:spPr/>
        <p:txBody>
          <a:bodyPr/>
          <a:lstStyle/>
          <a:p>
            <a:r>
              <a:rPr lang="en-US" dirty="0"/>
              <a:t>Argus (Audit Record Generation and Usage System)</a:t>
            </a:r>
            <a:endParaRPr lang="es-ES" dirty="0"/>
          </a:p>
        </p:txBody>
      </p:sp>
      <p:sp>
        <p:nvSpPr>
          <p:cNvPr id="4" name="Content Placeholder 3">
            <a:extLst>
              <a:ext uri="{FF2B5EF4-FFF2-40B4-BE49-F238E27FC236}">
                <a16:creationId xmlns:a16="http://schemas.microsoft.com/office/drawing/2014/main" id="{21FCD837-2F0B-4DF0-8E69-4F190758B88A}"/>
              </a:ext>
            </a:extLst>
          </p:cNvPr>
          <p:cNvSpPr>
            <a:spLocks noGrp="1"/>
          </p:cNvSpPr>
          <p:nvPr>
            <p:ph idx="1"/>
          </p:nvPr>
        </p:nvSpPr>
        <p:spPr/>
        <p:txBody>
          <a:bodyPr/>
          <a:lstStyle/>
          <a:p>
            <a:r>
              <a:rPr lang="es-ES" dirty="0"/>
              <a:t>Argus es un generador y agregador de flujo de red bidireccional. Está estructurado como un servidor y un conjunto de clientes.</a:t>
            </a:r>
          </a:p>
          <a:p>
            <a:r>
              <a:rPr lang="es-ES" dirty="0"/>
              <a:t>El servidor (Argus) recupera paquetes, los ensambla en datos binarios (que representan flujos) y escribe estos datos binarios en el disco y / o en un socket de red (flujo de datos </a:t>
            </a:r>
            <a:r>
              <a:rPr lang="es-ES" dirty="0" err="1"/>
              <a:t>argus</a:t>
            </a:r>
            <a:r>
              <a:rPr lang="es-ES" dirty="0"/>
              <a:t>).</a:t>
            </a:r>
          </a:p>
          <a:p>
            <a:r>
              <a:rPr lang="es-ES" dirty="0"/>
              <a:t>El paquete </a:t>
            </a:r>
            <a:r>
              <a:rPr lang="es-ES" dirty="0" err="1"/>
              <a:t>argus-clients</a:t>
            </a:r>
            <a:r>
              <a:rPr lang="es-ES" dirty="0"/>
              <a:t> proporciona un conjunto de más de 30 binarios y scripts que leen datos de flujo de los binarios y realizan acciones como imprimir, procesar, ordenar, agregar, contar, recopilar, distribuir, archivar y anonimizar datos.</a:t>
            </a:r>
          </a:p>
          <a:p>
            <a:r>
              <a:rPr lang="es-ES" dirty="0"/>
              <a:t>Argus proporciona métricas de accesibilidad, disponibilidad, conectividad, duración, velocidad, carga, pérdidas, </a:t>
            </a:r>
            <a:r>
              <a:rPr lang="es-ES" dirty="0" err="1"/>
              <a:t>jitter</a:t>
            </a:r>
            <a:r>
              <a:rPr lang="es-ES" dirty="0"/>
              <a:t>, retransmisión y retraso para todos los flujos de red, y captura la mayoría de los atributos que están disponibles en el contenido del paquete, como direcciones L2, identificadores de túnel (MPLS, GRE, IPsec, etc.), identificadores de protocolo, SAP, número de saltos, identificación de transporte L4 (detección RTP), indicaciones de control de flujo de host, etc.</a:t>
            </a:r>
          </a:p>
          <a:p>
            <a:endParaRPr lang="es-ES" dirty="0"/>
          </a:p>
        </p:txBody>
      </p:sp>
    </p:spTree>
    <p:extLst>
      <p:ext uri="{BB962C8B-B14F-4D97-AF65-F5344CB8AC3E}">
        <p14:creationId xmlns:p14="http://schemas.microsoft.com/office/powerpoint/2010/main" val="265929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4E64-A8A3-49A6-90DC-BB245261425C}"/>
              </a:ext>
            </a:extLst>
          </p:cNvPr>
          <p:cNvSpPr>
            <a:spLocks noGrp="1"/>
          </p:cNvSpPr>
          <p:nvPr>
            <p:ph type="title"/>
          </p:nvPr>
        </p:nvSpPr>
        <p:spPr/>
        <p:txBody>
          <a:bodyPr/>
          <a:lstStyle/>
          <a:p>
            <a:r>
              <a:rPr lang="es-ES" dirty="0"/>
              <a:t>NFDUMP/NFSEN</a:t>
            </a:r>
          </a:p>
        </p:txBody>
      </p:sp>
      <p:sp>
        <p:nvSpPr>
          <p:cNvPr id="3" name="Content Placeholder 2">
            <a:extLst>
              <a:ext uri="{FF2B5EF4-FFF2-40B4-BE49-F238E27FC236}">
                <a16:creationId xmlns:a16="http://schemas.microsoft.com/office/drawing/2014/main" id="{CCEBD046-3AAF-4096-BAB4-68E47B18E02C}"/>
              </a:ext>
            </a:extLst>
          </p:cNvPr>
          <p:cNvSpPr>
            <a:spLocks noGrp="1"/>
          </p:cNvSpPr>
          <p:nvPr>
            <p:ph idx="1"/>
          </p:nvPr>
        </p:nvSpPr>
        <p:spPr>
          <a:xfrm>
            <a:off x="179512" y="765175"/>
            <a:ext cx="8784976" cy="5548337"/>
          </a:xfrm>
        </p:spPr>
        <p:txBody>
          <a:bodyPr/>
          <a:lstStyle/>
          <a:p>
            <a:r>
              <a:rPr lang="en-US" dirty="0">
                <a:hlinkClick r:id="rId2"/>
              </a:rPr>
              <a:t>https://github.com/phaag/nfdump</a:t>
            </a:r>
            <a:r>
              <a:rPr lang="en-US" dirty="0"/>
              <a:t>, </a:t>
            </a:r>
            <a:r>
              <a:rPr lang="en-US" dirty="0">
                <a:hlinkClick r:id="rId3"/>
              </a:rPr>
              <a:t>http://nfsen.sourceforge.net/</a:t>
            </a:r>
            <a:endParaRPr lang="en-US" dirty="0"/>
          </a:p>
          <a:p>
            <a:r>
              <a:rPr lang="en-US" dirty="0"/>
              <a:t>BSD </a:t>
            </a:r>
          </a:p>
          <a:p>
            <a:r>
              <a:rPr lang="en-US" dirty="0"/>
              <a:t>Status: updated</a:t>
            </a:r>
          </a:p>
          <a:p>
            <a:r>
              <a:rPr lang="en-US" dirty="0"/>
              <a:t>Threat intelligence: No</a:t>
            </a:r>
          </a:p>
          <a:p>
            <a:r>
              <a:rPr lang="en-US" dirty="0"/>
              <a:t>Machine-learning: No</a:t>
            </a:r>
          </a:p>
          <a:p>
            <a:r>
              <a:rPr lang="en-US" dirty="0"/>
              <a:t>Supported protocols/inputs: </a:t>
            </a:r>
            <a:r>
              <a:rPr lang="en-US" dirty="0" err="1"/>
              <a:t>netflow</a:t>
            </a:r>
            <a:r>
              <a:rPr lang="en-US" dirty="0"/>
              <a:t> v1, v5/v7,v9,IPFIX and SFLOW</a:t>
            </a:r>
          </a:p>
          <a:p>
            <a:r>
              <a:rPr lang="en-US" dirty="0"/>
              <a:t>Users: </a:t>
            </a:r>
            <a:r>
              <a:rPr lang="en-US" dirty="0" err="1"/>
              <a:t>Uninett</a:t>
            </a:r>
            <a:r>
              <a:rPr lang="en-US" dirty="0"/>
              <a:t>, </a:t>
            </a:r>
            <a:r>
              <a:rPr lang="en-US" dirty="0" err="1"/>
              <a:t>SURFsara</a:t>
            </a:r>
            <a:r>
              <a:rPr lang="en-US" dirty="0"/>
              <a:t>, GARR, SWITCH, </a:t>
            </a:r>
            <a:r>
              <a:rPr lang="en-US" dirty="0" err="1"/>
              <a:t>BelWü</a:t>
            </a:r>
            <a:r>
              <a:rPr lang="en-US" dirty="0"/>
              <a:t>, PIONIER, </a:t>
            </a:r>
            <a:r>
              <a:rPr lang="en-US" dirty="0" err="1"/>
              <a:t>DeIC</a:t>
            </a:r>
            <a:endParaRPr lang="en-US" dirty="0"/>
          </a:p>
          <a:p>
            <a:endParaRPr lang="en-US" dirty="0"/>
          </a:p>
          <a:p>
            <a:endParaRPr lang="es-ES" dirty="0"/>
          </a:p>
        </p:txBody>
      </p:sp>
      <p:pic>
        <p:nvPicPr>
          <p:cNvPr id="4" name="Picture 3">
            <a:extLst>
              <a:ext uri="{FF2B5EF4-FFF2-40B4-BE49-F238E27FC236}">
                <a16:creationId xmlns:a16="http://schemas.microsoft.com/office/drawing/2014/main" id="{7337D18B-A911-4C3E-AFE4-7E299FF09E4C}"/>
              </a:ext>
            </a:extLst>
          </p:cNvPr>
          <p:cNvPicPr>
            <a:picLocks noChangeAspect="1"/>
          </p:cNvPicPr>
          <p:nvPr/>
        </p:nvPicPr>
        <p:blipFill rotWithShape="1">
          <a:blip r:embed="rId4"/>
          <a:srcRect t="13583" r="12989" b="45880"/>
          <a:stretch/>
        </p:blipFill>
        <p:spPr>
          <a:xfrm>
            <a:off x="1016686" y="4001800"/>
            <a:ext cx="7956376" cy="2084041"/>
          </a:xfrm>
          <a:prstGeom prst="rect">
            <a:avLst/>
          </a:prstGeom>
        </p:spPr>
      </p:pic>
    </p:spTree>
    <p:extLst>
      <p:ext uri="{BB962C8B-B14F-4D97-AF65-F5344CB8AC3E}">
        <p14:creationId xmlns:p14="http://schemas.microsoft.com/office/powerpoint/2010/main" val="371592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4E64-A8A3-49A6-90DC-BB245261425C}"/>
              </a:ext>
            </a:extLst>
          </p:cNvPr>
          <p:cNvSpPr>
            <a:spLocks noGrp="1"/>
          </p:cNvSpPr>
          <p:nvPr>
            <p:ph type="title"/>
          </p:nvPr>
        </p:nvSpPr>
        <p:spPr/>
        <p:txBody>
          <a:bodyPr/>
          <a:lstStyle/>
          <a:p>
            <a:r>
              <a:rPr lang="es-ES" dirty="0"/>
              <a:t>NFDUMP/NFSEN</a:t>
            </a:r>
          </a:p>
        </p:txBody>
      </p:sp>
      <p:sp>
        <p:nvSpPr>
          <p:cNvPr id="3" name="Content Placeholder 2">
            <a:extLst>
              <a:ext uri="{FF2B5EF4-FFF2-40B4-BE49-F238E27FC236}">
                <a16:creationId xmlns:a16="http://schemas.microsoft.com/office/drawing/2014/main" id="{CCEBD046-3AAF-4096-BAB4-68E47B18E02C}"/>
              </a:ext>
            </a:extLst>
          </p:cNvPr>
          <p:cNvSpPr>
            <a:spLocks noGrp="1"/>
          </p:cNvSpPr>
          <p:nvPr>
            <p:ph idx="1"/>
          </p:nvPr>
        </p:nvSpPr>
        <p:spPr>
          <a:xfrm>
            <a:off x="179512" y="765175"/>
            <a:ext cx="8784976" cy="5548337"/>
          </a:xfrm>
        </p:spPr>
        <p:txBody>
          <a:bodyPr/>
          <a:lstStyle/>
          <a:p>
            <a:r>
              <a:rPr lang="es-ES" dirty="0" err="1"/>
              <a:t>nfdump</a:t>
            </a:r>
            <a:r>
              <a:rPr lang="es-ES" dirty="0"/>
              <a:t> es un conjunto de herramientas:</a:t>
            </a:r>
          </a:p>
          <a:p>
            <a:pPr lvl="1"/>
            <a:r>
              <a:rPr lang="es-ES" dirty="0" err="1"/>
              <a:t>nfcapd</a:t>
            </a:r>
            <a:r>
              <a:rPr lang="es-ES" dirty="0"/>
              <a:t> recopila los datos, enviados desde los exportadores y almacena los registros de flujo en archivos. Se pueden recopilar múltiples flujos de flujo de red por un solo recopilador.</a:t>
            </a:r>
          </a:p>
          <a:p>
            <a:pPr lvl="1"/>
            <a:r>
              <a:rPr lang="es-ES" dirty="0" err="1"/>
              <a:t>nfdump</a:t>
            </a:r>
            <a:r>
              <a:rPr lang="es-ES" dirty="0"/>
              <a:t> lee los datos de flujo de red de uno o varios archivos almacenados por </a:t>
            </a:r>
            <a:r>
              <a:rPr lang="es-ES" dirty="0" err="1"/>
              <a:t>nfcapd</a:t>
            </a:r>
            <a:r>
              <a:rPr lang="es-ES" dirty="0"/>
              <a:t> y los muestra y / o crea estadísticas de N principales de flujos, bytes, paquetes. Todos los datos se almacenan en el disco, antes de ser analizados.</a:t>
            </a:r>
          </a:p>
          <a:p>
            <a:pPr lvl="1"/>
            <a:r>
              <a:rPr lang="es-ES" dirty="0" err="1"/>
              <a:t>nfanon</a:t>
            </a:r>
            <a:r>
              <a:rPr lang="es-ES" dirty="0"/>
              <a:t> (para anonimato),</a:t>
            </a:r>
          </a:p>
          <a:p>
            <a:pPr lvl="1"/>
            <a:r>
              <a:rPr lang="es-ES" dirty="0" err="1"/>
              <a:t>nfexpire</a:t>
            </a:r>
            <a:r>
              <a:rPr lang="es-ES" dirty="0"/>
              <a:t> (para vencimiento de datos),</a:t>
            </a:r>
          </a:p>
          <a:p>
            <a:pPr lvl="1"/>
            <a:r>
              <a:rPr lang="es-ES" dirty="0" err="1"/>
              <a:t>nfreply</a:t>
            </a:r>
            <a:r>
              <a:rPr lang="es-ES" dirty="0"/>
              <a:t> (para exportar los almacenes de archivos por </a:t>
            </a:r>
            <a:r>
              <a:rPr lang="es-ES" dirty="0" err="1"/>
              <a:t>nfcapd</a:t>
            </a:r>
            <a:r>
              <a:rPr lang="es-ES" dirty="0"/>
              <a:t>),</a:t>
            </a:r>
          </a:p>
          <a:p>
            <a:pPr lvl="1"/>
            <a:r>
              <a:rPr lang="es-ES" dirty="0" err="1"/>
              <a:t>sfcapd</a:t>
            </a:r>
            <a:r>
              <a:rPr lang="es-ES" dirty="0"/>
              <a:t> (para la colección </a:t>
            </a:r>
            <a:r>
              <a:rPr lang="es-ES" dirty="0" err="1"/>
              <a:t>sflow</a:t>
            </a:r>
            <a:r>
              <a:rPr lang="es-ES" dirty="0"/>
              <a:t>),</a:t>
            </a:r>
          </a:p>
          <a:p>
            <a:pPr lvl="1"/>
            <a:r>
              <a:rPr lang="es-ES" dirty="0"/>
              <a:t>etc.</a:t>
            </a:r>
          </a:p>
          <a:p>
            <a:r>
              <a:rPr lang="es-ES" dirty="0" err="1"/>
              <a:t>NfSen</a:t>
            </a:r>
            <a:r>
              <a:rPr lang="es-ES" dirty="0"/>
              <a:t> (NetFlow Sensor) es una interfaz gráfica para las herramientas de </a:t>
            </a:r>
            <a:r>
              <a:rPr lang="es-ES" dirty="0" err="1"/>
              <a:t>nfdump</a:t>
            </a:r>
            <a:r>
              <a:rPr lang="es-ES" dirty="0"/>
              <a:t>. Permite a los usuarios mostrar flujos, paquetes y bytes utilizando RRD (base de datos Round Robin).</a:t>
            </a:r>
          </a:p>
        </p:txBody>
      </p:sp>
    </p:spTree>
    <p:extLst>
      <p:ext uri="{BB962C8B-B14F-4D97-AF65-F5344CB8AC3E}">
        <p14:creationId xmlns:p14="http://schemas.microsoft.com/office/powerpoint/2010/main" val="169428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2B61-78D6-46EF-9F9E-CAEAF3CA8FA0}"/>
              </a:ext>
            </a:extLst>
          </p:cNvPr>
          <p:cNvSpPr>
            <a:spLocks noGrp="1"/>
          </p:cNvSpPr>
          <p:nvPr>
            <p:ph type="title"/>
          </p:nvPr>
        </p:nvSpPr>
        <p:spPr/>
        <p:txBody>
          <a:bodyPr/>
          <a:lstStyle/>
          <a:p>
            <a:r>
              <a:rPr lang="en-US" dirty="0"/>
              <a:t>Nimbus (formerly </a:t>
            </a:r>
            <a:r>
              <a:rPr lang="en-US" dirty="0" err="1"/>
              <a:t>FlowSonar</a:t>
            </a:r>
            <a:r>
              <a:rPr lang="en-US" dirty="0"/>
              <a:t>, (Team Cymru))</a:t>
            </a:r>
            <a:endParaRPr lang="es-ES" dirty="0"/>
          </a:p>
        </p:txBody>
      </p:sp>
      <p:sp>
        <p:nvSpPr>
          <p:cNvPr id="3" name="Content Placeholder 2">
            <a:extLst>
              <a:ext uri="{FF2B5EF4-FFF2-40B4-BE49-F238E27FC236}">
                <a16:creationId xmlns:a16="http://schemas.microsoft.com/office/drawing/2014/main" id="{3953C501-914F-4E65-A113-18F690417878}"/>
              </a:ext>
            </a:extLst>
          </p:cNvPr>
          <p:cNvSpPr>
            <a:spLocks noGrp="1"/>
          </p:cNvSpPr>
          <p:nvPr>
            <p:ph idx="1"/>
          </p:nvPr>
        </p:nvSpPr>
        <p:spPr/>
        <p:txBody>
          <a:bodyPr/>
          <a:lstStyle/>
          <a:p>
            <a:r>
              <a:rPr lang="en-US" u="sng" dirty="0">
                <a:hlinkClick r:id="rId2"/>
              </a:rPr>
              <a:t>http://www.team-cymru.com/nimbus.html</a:t>
            </a:r>
            <a:endParaRPr lang="es-ES" dirty="0"/>
          </a:p>
          <a:p>
            <a:r>
              <a:rPr lang="en-US" dirty="0"/>
              <a:t>Type: commercial, cloud-based</a:t>
            </a:r>
            <a:endParaRPr lang="es-ES" dirty="0"/>
          </a:p>
          <a:p>
            <a:r>
              <a:rPr lang="en-US" dirty="0"/>
              <a:t>Threat intelligence feeds: yes (IP reputation and Botnet controllers)</a:t>
            </a:r>
            <a:endParaRPr lang="es-ES" dirty="0"/>
          </a:p>
          <a:p>
            <a:r>
              <a:rPr lang="en-US" dirty="0"/>
              <a:t>“Price”: access to participant's information (NDA required)</a:t>
            </a:r>
            <a:endParaRPr lang="es-ES" dirty="0"/>
          </a:p>
          <a:p>
            <a:r>
              <a:rPr lang="en-US" dirty="0"/>
              <a:t>Users: CSUC (</a:t>
            </a:r>
            <a:r>
              <a:rPr lang="en-US" dirty="0" err="1"/>
              <a:t>FlowSonar</a:t>
            </a:r>
            <a:r>
              <a:rPr lang="en-US" dirty="0"/>
              <a:t>)</a:t>
            </a:r>
            <a:endParaRPr lang="es-ES" dirty="0"/>
          </a:p>
          <a:p>
            <a:endParaRPr lang="es-ES" dirty="0"/>
          </a:p>
        </p:txBody>
      </p:sp>
      <p:pic>
        <p:nvPicPr>
          <p:cNvPr id="4" name="Picture 3">
            <a:extLst>
              <a:ext uri="{FF2B5EF4-FFF2-40B4-BE49-F238E27FC236}">
                <a16:creationId xmlns:a16="http://schemas.microsoft.com/office/drawing/2014/main" id="{BCC0F6F9-EC75-46DB-9F9A-FE8880776BD9}"/>
              </a:ext>
            </a:extLst>
          </p:cNvPr>
          <p:cNvPicPr>
            <a:picLocks noChangeAspect="1"/>
          </p:cNvPicPr>
          <p:nvPr/>
        </p:nvPicPr>
        <p:blipFill rotWithShape="1">
          <a:blip r:embed="rId3"/>
          <a:srcRect t="17785" r="26375" b="12182"/>
          <a:stretch/>
        </p:blipFill>
        <p:spPr>
          <a:xfrm>
            <a:off x="1205880" y="2682600"/>
            <a:ext cx="6732240" cy="3600401"/>
          </a:xfrm>
          <a:prstGeom prst="rect">
            <a:avLst/>
          </a:prstGeom>
        </p:spPr>
      </p:pic>
    </p:spTree>
    <p:extLst>
      <p:ext uri="{BB962C8B-B14F-4D97-AF65-F5344CB8AC3E}">
        <p14:creationId xmlns:p14="http://schemas.microsoft.com/office/powerpoint/2010/main" val="370676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2B61-78D6-46EF-9F9E-CAEAF3CA8FA0}"/>
              </a:ext>
            </a:extLst>
          </p:cNvPr>
          <p:cNvSpPr>
            <a:spLocks noGrp="1"/>
          </p:cNvSpPr>
          <p:nvPr>
            <p:ph type="title"/>
          </p:nvPr>
        </p:nvSpPr>
        <p:spPr/>
        <p:txBody>
          <a:bodyPr/>
          <a:lstStyle/>
          <a:p>
            <a:r>
              <a:rPr lang="en-US" dirty="0"/>
              <a:t>Nimbus (formerly </a:t>
            </a:r>
            <a:r>
              <a:rPr lang="en-US" dirty="0" err="1"/>
              <a:t>FlowSonar</a:t>
            </a:r>
            <a:r>
              <a:rPr lang="en-US" dirty="0"/>
              <a:t>, (Team Cymru))</a:t>
            </a:r>
            <a:endParaRPr lang="es-ES" dirty="0"/>
          </a:p>
        </p:txBody>
      </p:sp>
      <p:sp>
        <p:nvSpPr>
          <p:cNvPr id="3" name="Content Placeholder 2">
            <a:extLst>
              <a:ext uri="{FF2B5EF4-FFF2-40B4-BE49-F238E27FC236}">
                <a16:creationId xmlns:a16="http://schemas.microsoft.com/office/drawing/2014/main" id="{3953C501-914F-4E65-A113-18F690417878}"/>
              </a:ext>
            </a:extLst>
          </p:cNvPr>
          <p:cNvSpPr>
            <a:spLocks noGrp="1"/>
          </p:cNvSpPr>
          <p:nvPr>
            <p:ph idx="1"/>
          </p:nvPr>
        </p:nvSpPr>
        <p:spPr/>
        <p:txBody>
          <a:bodyPr/>
          <a:lstStyle/>
          <a:p>
            <a:r>
              <a:rPr lang="es-ES" dirty="0" err="1"/>
              <a:t>Flowsonar</a:t>
            </a:r>
            <a:r>
              <a:rPr lang="es-ES" dirty="0"/>
              <a:t> se basa en </a:t>
            </a:r>
            <a:r>
              <a:rPr lang="es-ES" dirty="0" err="1"/>
              <a:t>nfdump</a:t>
            </a:r>
            <a:r>
              <a:rPr lang="es-ES" dirty="0"/>
              <a:t> / </a:t>
            </a:r>
            <a:r>
              <a:rPr lang="es-ES" dirty="0" err="1"/>
              <a:t>NfSen</a:t>
            </a:r>
            <a:r>
              <a:rPr lang="es-ES" dirty="0"/>
              <a:t> y funciona </a:t>
            </a:r>
            <a:r>
              <a:rPr lang="es-ES" dirty="0" err="1"/>
              <a:t>on-premises</a:t>
            </a:r>
            <a:r>
              <a:rPr lang="es-ES" dirty="0"/>
              <a:t>.</a:t>
            </a:r>
          </a:p>
          <a:p>
            <a:r>
              <a:rPr lang="es-ES" dirty="0" err="1"/>
              <a:t>Flowsonar</a:t>
            </a:r>
            <a:r>
              <a:rPr lang="es-ES" dirty="0"/>
              <a:t> ofrece gráficos para flujos, paquetes y bits/s, gráficos por protocolo, alertas y filtros personalizados.</a:t>
            </a:r>
          </a:p>
          <a:p>
            <a:r>
              <a:rPr lang="es-ES" dirty="0" err="1"/>
              <a:t>Nimbus</a:t>
            </a:r>
            <a:r>
              <a:rPr lang="es-ES" dirty="0"/>
              <a:t> es una plataforma de recopilación, análisis e informes de flujo de red basada en la nube. El </a:t>
            </a:r>
            <a:r>
              <a:rPr lang="es-ES" dirty="0" err="1"/>
              <a:t>patner</a:t>
            </a:r>
            <a:r>
              <a:rPr lang="es-ES" dirty="0"/>
              <a:t> exporta sus flujos a una IP privada y un puerto a través de un túnel encriptado.</a:t>
            </a:r>
          </a:p>
          <a:p>
            <a:r>
              <a:rPr lang="es-ES" dirty="0" err="1"/>
              <a:t>Nimbus</a:t>
            </a:r>
            <a:r>
              <a:rPr lang="es-ES" dirty="0"/>
              <a:t> utiliza un portal basado en </a:t>
            </a:r>
            <a:r>
              <a:rPr lang="es-ES" dirty="0" err="1"/>
              <a:t>Kibana</a:t>
            </a:r>
            <a:r>
              <a:rPr lang="es-ES" dirty="0"/>
              <a:t> y proporciona versiones XML de las fuentes de inteligencia de amenazas. Se centra en la monitorización de amenazas en tiempo real.</a:t>
            </a:r>
          </a:p>
          <a:p>
            <a:endParaRPr lang="en-US" dirty="0"/>
          </a:p>
          <a:p>
            <a:endParaRPr lang="es-ES" dirty="0"/>
          </a:p>
        </p:txBody>
      </p:sp>
      <p:pic>
        <p:nvPicPr>
          <p:cNvPr id="4" name="Picture 3">
            <a:extLst>
              <a:ext uri="{FF2B5EF4-FFF2-40B4-BE49-F238E27FC236}">
                <a16:creationId xmlns:a16="http://schemas.microsoft.com/office/drawing/2014/main" id="{2EBCEEE7-2B93-4DC4-AB05-DB8EA998E12E}"/>
              </a:ext>
            </a:extLst>
          </p:cNvPr>
          <p:cNvPicPr>
            <a:picLocks noChangeAspect="1"/>
          </p:cNvPicPr>
          <p:nvPr/>
        </p:nvPicPr>
        <p:blipFill rotWithShape="1">
          <a:blip r:embed="rId2"/>
          <a:srcRect l="-2000" t="14578" r="36040" b="52872"/>
          <a:stretch/>
        </p:blipFill>
        <p:spPr>
          <a:xfrm>
            <a:off x="3347864" y="3849755"/>
            <a:ext cx="5654402" cy="2232248"/>
          </a:xfrm>
          <a:prstGeom prst="rect">
            <a:avLst/>
          </a:prstGeom>
        </p:spPr>
      </p:pic>
      <p:pic>
        <p:nvPicPr>
          <p:cNvPr id="5" name="Picture 4">
            <a:extLst>
              <a:ext uri="{FF2B5EF4-FFF2-40B4-BE49-F238E27FC236}">
                <a16:creationId xmlns:a16="http://schemas.microsoft.com/office/drawing/2014/main" id="{A7E0F461-029F-4700-BD67-640C4DE09E6C}"/>
              </a:ext>
            </a:extLst>
          </p:cNvPr>
          <p:cNvPicPr>
            <a:picLocks noChangeAspect="1"/>
          </p:cNvPicPr>
          <p:nvPr/>
        </p:nvPicPr>
        <p:blipFill>
          <a:blip r:embed="rId3"/>
          <a:stretch>
            <a:fillRect/>
          </a:stretch>
        </p:blipFill>
        <p:spPr>
          <a:xfrm>
            <a:off x="890042" y="4293096"/>
            <a:ext cx="2457822" cy="860238"/>
          </a:xfrm>
          <a:prstGeom prst="rect">
            <a:avLst/>
          </a:prstGeom>
        </p:spPr>
      </p:pic>
    </p:spTree>
    <p:extLst>
      <p:ext uri="{BB962C8B-B14F-4D97-AF65-F5344CB8AC3E}">
        <p14:creationId xmlns:p14="http://schemas.microsoft.com/office/powerpoint/2010/main" val="125956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791E-C9C0-4427-8BDD-1BB8430EAE38}"/>
              </a:ext>
            </a:extLst>
          </p:cNvPr>
          <p:cNvSpPr>
            <a:spLocks noGrp="1"/>
          </p:cNvSpPr>
          <p:nvPr>
            <p:ph type="title"/>
          </p:nvPr>
        </p:nvSpPr>
        <p:spPr/>
        <p:txBody>
          <a:bodyPr/>
          <a:lstStyle/>
          <a:p>
            <a:r>
              <a:rPr lang="en-US" dirty="0" err="1"/>
              <a:t>SiLK</a:t>
            </a:r>
            <a:r>
              <a:rPr lang="en-US" dirty="0"/>
              <a:t> (System for Internet-Level Knowledge) / </a:t>
            </a:r>
            <a:r>
              <a:rPr lang="en-US" dirty="0" err="1"/>
              <a:t>FlowBAT</a:t>
            </a:r>
            <a:endParaRPr lang="es-ES" dirty="0"/>
          </a:p>
        </p:txBody>
      </p:sp>
      <p:sp>
        <p:nvSpPr>
          <p:cNvPr id="3" name="Content Placeholder 2">
            <a:extLst>
              <a:ext uri="{FF2B5EF4-FFF2-40B4-BE49-F238E27FC236}">
                <a16:creationId xmlns:a16="http://schemas.microsoft.com/office/drawing/2014/main" id="{E3B8E417-FEDA-4050-AB84-AAA6E73F115D}"/>
              </a:ext>
            </a:extLst>
          </p:cNvPr>
          <p:cNvSpPr>
            <a:spLocks noGrp="1"/>
          </p:cNvSpPr>
          <p:nvPr>
            <p:ph idx="1"/>
          </p:nvPr>
        </p:nvSpPr>
        <p:spPr/>
        <p:txBody>
          <a:bodyPr/>
          <a:lstStyle/>
          <a:p>
            <a:r>
              <a:rPr lang="en-US" dirty="0">
                <a:hlinkClick r:id="rId2"/>
              </a:rPr>
              <a:t>https://tools.netsa.cert.org/silk/</a:t>
            </a:r>
            <a:r>
              <a:rPr lang="en-US" dirty="0"/>
              <a:t>, </a:t>
            </a:r>
            <a:r>
              <a:rPr lang="en-US" dirty="0">
                <a:hlinkClick r:id="rId3"/>
              </a:rPr>
              <a:t>http://www.flowbat.com/</a:t>
            </a:r>
            <a:endParaRPr lang="es-ES" dirty="0"/>
          </a:p>
          <a:p>
            <a:r>
              <a:rPr lang="en-US" dirty="0"/>
              <a:t>Type: GPLv2 &amp; Government Purpose License Rights (GPLR). However, there is no public Git-like repository for the project, all patches should be sent to the CMU team.</a:t>
            </a:r>
            <a:endParaRPr lang="es-ES" dirty="0"/>
          </a:p>
          <a:p>
            <a:r>
              <a:rPr lang="en-US" dirty="0"/>
              <a:t>Status: updated. Last version, silk-3.18.1 (March 2019)</a:t>
            </a:r>
            <a:endParaRPr lang="es-ES" dirty="0"/>
          </a:p>
          <a:p>
            <a:r>
              <a:rPr lang="en-US" dirty="0"/>
              <a:t>Threat intelligence feeds: No</a:t>
            </a:r>
            <a:endParaRPr lang="es-ES" dirty="0"/>
          </a:p>
          <a:p>
            <a:r>
              <a:rPr lang="en-US" dirty="0"/>
              <a:t>Machine learning: No</a:t>
            </a:r>
            <a:endParaRPr lang="es-ES" dirty="0"/>
          </a:p>
          <a:p>
            <a:r>
              <a:rPr lang="en-US" dirty="0"/>
              <a:t>Supported protocols/inputs: IPFIX (from </a:t>
            </a:r>
            <a:r>
              <a:rPr lang="en-US" dirty="0" err="1"/>
              <a:t>yaf</a:t>
            </a:r>
            <a:r>
              <a:rPr lang="en-US" dirty="0"/>
              <a:t> software, not from routers), NetFlow (v5, v9) and </a:t>
            </a:r>
            <a:r>
              <a:rPr lang="en-US" dirty="0" err="1"/>
              <a:t>sFlow</a:t>
            </a:r>
            <a:r>
              <a:rPr lang="en-US" dirty="0"/>
              <a:t> v5, or PDUs from a router</a:t>
            </a:r>
            <a:endParaRPr lang="es-ES" dirty="0"/>
          </a:p>
          <a:p>
            <a:r>
              <a:rPr lang="en-US" dirty="0"/>
              <a:t>Users: JISC</a:t>
            </a:r>
            <a:endParaRPr lang="es-ES" dirty="0"/>
          </a:p>
          <a:p>
            <a:endParaRPr lang="es-ES" dirty="0"/>
          </a:p>
        </p:txBody>
      </p:sp>
      <p:pic>
        <p:nvPicPr>
          <p:cNvPr id="4" name="Picture 3">
            <a:extLst>
              <a:ext uri="{FF2B5EF4-FFF2-40B4-BE49-F238E27FC236}">
                <a16:creationId xmlns:a16="http://schemas.microsoft.com/office/drawing/2014/main" id="{BC2E0D6E-20AD-4345-97C0-CAB294420815}"/>
              </a:ext>
            </a:extLst>
          </p:cNvPr>
          <p:cNvPicPr>
            <a:picLocks noChangeAspect="1"/>
          </p:cNvPicPr>
          <p:nvPr/>
        </p:nvPicPr>
        <p:blipFill rotWithShape="1">
          <a:blip r:embed="rId4"/>
          <a:srcRect l="10001" t="17785" r="9837" b="13583"/>
          <a:stretch/>
        </p:blipFill>
        <p:spPr>
          <a:xfrm>
            <a:off x="3754760" y="3939412"/>
            <a:ext cx="4932040" cy="2374100"/>
          </a:xfrm>
          <a:prstGeom prst="rect">
            <a:avLst/>
          </a:prstGeom>
        </p:spPr>
      </p:pic>
      <p:pic>
        <p:nvPicPr>
          <p:cNvPr id="5" name="Picture 4">
            <a:extLst>
              <a:ext uri="{FF2B5EF4-FFF2-40B4-BE49-F238E27FC236}">
                <a16:creationId xmlns:a16="http://schemas.microsoft.com/office/drawing/2014/main" id="{AEA412D7-2884-4D09-9362-2B134F4DF0AE}"/>
              </a:ext>
            </a:extLst>
          </p:cNvPr>
          <p:cNvPicPr>
            <a:picLocks noChangeAspect="1"/>
          </p:cNvPicPr>
          <p:nvPr/>
        </p:nvPicPr>
        <p:blipFill rotWithShape="1">
          <a:blip r:embed="rId5"/>
          <a:srcRect l="35038" t="16384" r="36613" b="71010"/>
          <a:stretch/>
        </p:blipFill>
        <p:spPr>
          <a:xfrm>
            <a:off x="837190" y="5339525"/>
            <a:ext cx="2592288" cy="648073"/>
          </a:xfrm>
          <a:prstGeom prst="rect">
            <a:avLst/>
          </a:prstGeom>
        </p:spPr>
      </p:pic>
      <p:pic>
        <p:nvPicPr>
          <p:cNvPr id="6" name="Picture 5">
            <a:extLst>
              <a:ext uri="{FF2B5EF4-FFF2-40B4-BE49-F238E27FC236}">
                <a16:creationId xmlns:a16="http://schemas.microsoft.com/office/drawing/2014/main" id="{56C38FA2-2E2A-4639-BB6A-CA00B376BEC0}"/>
              </a:ext>
            </a:extLst>
          </p:cNvPr>
          <p:cNvPicPr>
            <a:picLocks noChangeAspect="1"/>
          </p:cNvPicPr>
          <p:nvPr/>
        </p:nvPicPr>
        <p:blipFill rotWithShape="1">
          <a:blip r:embed="rId6"/>
          <a:srcRect l="7476" t="9585" r="57087" b="77809"/>
          <a:stretch/>
        </p:blipFill>
        <p:spPr>
          <a:xfrm>
            <a:off x="457200" y="4550958"/>
            <a:ext cx="3240360" cy="648073"/>
          </a:xfrm>
          <a:prstGeom prst="rect">
            <a:avLst/>
          </a:prstGeom>
        </p:spPr>
      </p:pic>
    </p:spTree>
    <p:extLst>
      <p:ext uri="{BB962C8B-B14F-4D97-AF65-F5344CB8AC3E}">
        <p14:creationId xmlns:p14="http://schemas.microsoft.com/office/powerpoint/2010/main" val="2131190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791E-C9C0-4427-8BDD-1BB8430EAE38}"/>
              </a:ext>
            </a:extLst>
          </p:cNvPr>
          <p:cNvSpPr>
            <a:spLocks noGrp="1"/>
          </p:cNvSpPr>
          <p:nvPr>
            <p:ph type="title"/>
          </p:nvPr>
        </p:nvSpPr>
        <p:spPr/>
        <p:txBody>
          <a:bodyPr/>
          <a:lstStyle/>
          <a:p>
            <a:r>
              <a:rPr lang="en-US" dirty="0" err="1"/>
              <a:t>SiLK</a:t>
            </a:r>
            <a:r>
              <a:rPr lang="en-US" dirty="0"/>
              <a:t> (System for Internet-Level Knowledge)</a:t>
            </a:r>
            <a:endParaRPr lang="es-ES" dirty="0"/>
          </a:p>
        </p:txBody>
      </p:sp>
      <p:sp>
        <p:nvSpPr>
          <p:cNvPr id="3" name="Content Placeholder 2">
            <a:extLst>
              <a:ext uri="{FF2B5EF4-FFF2-40B4-BE49-F238E27FC236}">
                <a16:creationId xmlns:a16="http://schemas.microsoft.com/office/drawing/2014/main" id="{E3B8E417-FEDA-4050-AB84-AAA6E73F115D}"/>
              </a:ext>
            </a:extLst>
          </p:cNvPr>
          <p:cNvSpPr>
            <a:spLocks noGrp="1"/>
          </p:cNvSpPr>
          <p:nvPr>
            <p:ph idx="1"/>
          </p:nvPr>
        </p:nvSpPr>
        <p:spPr>
          <a:xfrm>
            <a:off x="457200" y="692696"/>
            <a:ext cx="8579296" cy="5548337"/>
          </a:xfrm>
        </p:spPr>
        <p:txBody>
          <a:bodyPr/>
          <a:lstStyle/>
          <a:p>
            <a:r>
              <a:rPr lang="es-ES" dirty="0" err="1"/>
              <a:t>SiLK</a:t>
            </a:r>
            <a:r>
              <a:rPr lang="es-ES" dirty="0"/>
              <a:t> es un conjunto de herramientas con dos categorías de aplicaciones:</a:t>
            </a:r>
          </a:p>
          <a:p>
            <a:pPr lvl="1"/>
            <a:r>
              <a:rPr lang="en-US" b="1" dirty="0" err="1"/>
              <a:t>SiLK</a:t>
            </a:r>
            <a:r>
              <a:rPr lang="en-US" b="1" dirty="0"/>
              <a:t> Packing System</a:t>
            </a:r>
            <a:r>
              <a:rPr lang="es-ES" dirty="0"/>
              <a:t>: aplicaciones (</a:t>
            </a:r>
            <a:r>
              <a:rPr lang="es-ES" dirty="0" err="1"/>
              <a:t>daemons</a:t>
            </a:r>
            <a:r>
              <a:rPr lang="es-ES" dirty="0"/>
              <a:t>) que recopilan datos de flujo y los convierten a un formato más eficiente, almacenando los registros empaquetados en archivos binarios por hora específicos del servicio.</a:t>
            </a:r>
          </a:p>
          <a:p>
            <a:pPr lvl="1"/>
            <a:r>
              <a:rPr lang="en-US" b="1" dirty="0" err="1"/>
              <a:t>SiLK</a:t>
            </a:r>
            <a:r>
              <a:rPr lang="en-US" b="1" dirty="0"/>
              <a:t> Analysis Suite</a:t>
            </a:r>
            <a:r>
              <a:rPr lang="en-US" dirty="0"/>
              <a:t> </a:t>
            </a:r>
            <a:r>
              <a:rPr lang="es-ES" dirty="0"/>
              <a:t>es una colección de herramientas de línea de comandos que leen los binarios de </a:t>
            </a:r>
            <a:r>
              <a:rPr lang="es-ES" dirty="0" err="1"/>
              <a:t>SiLK</a:t>
            </a:r>
            <a:r>
              <a:rPr lang="es-ES" dirty="0"/>
              <a:t> Flow y dividen, clasifican y cuentan estos registros. Las herramientas de análisis interoperan utilizando pipes, lo que permite desarrollar consultas relativamente sofisticadas.</a:t>
            </a:r>
          </a:p>
          <a:p>
            <a:r>
              <a:rPr lang="es-ES" dirty="0"/>
              <a:t>Es adecuado para analizar el tráfico en la red troncal o en el borde de una gran empresa distribuida o ISP de tamaño medio. Sin embargo, no ha sido diseñado para el análisis de flujos en tiempo real.</a:t>
            </a:r>
          </a:p>
          <a:p>
            <a:r>
              <a:rPr lang="es-ES" b="1" dirty="0" err="1"/>
              <a:t>Analysis</a:t>
            </a:r>
            <a:r>
              <a:rPr lang="es-ES" b="1" dirty="0"/>
              <a:t> Pipeline </a:t>
            </a:r>
            <a:r>
              <a:rPr lang="es-ES" dirty="0"/>
              <a:t>es una suite separada de análisis en tiempo real de los registros de datos de flujo. Puede analizar registros de flujo de archivos </a:t>
            </a:r>
            <a:r>
              <a:rPr lang="es-ES" dirty="0" err="1"/>
              <a:t>SiLK</a:t>
            </a:r>
            <a:r>
              <a:rPr lang="es-ES" dirty="0"/>
              <a:t> a medida que se crean o datos IPFIX de cualquier aplicación.</a:t>
            </a:r>
          </a:p>
          <a:p>
            <a:r>
              <a:rPr lang="es-ES" b="1" dirty="0" err="1"/>
              <a:t>FlowBAT</a:t>
            </a:r>
            <a:r>
              <a:rPr lang="es-ES" dirty="0"/>
              <a:t> es una herramienta gráfica de análisis de flujos diseñada para trabajar con un sistema NetFlow basado en </a:t>
            </a:r>
            <a:r>
              <a:rPr lang="es-ES" dirty="0" err="1"/>
              <a:t>SiLK</a:t>
            </a:r>
            <a:r>
              <a:rPr lang="es-ES" dirty="0"/>
              <a:t> como back-</a:t>
            </a:r>
            <a:r>
              <a:rPr lang="es-ES" dirty="0" err="1"/>
              <a:t>end</a:t>
            </a:r>
            <a:r>
              <a:rPr lang="es-ES" dirty="0"/>
              <a:t>. Otras GUI de terceros son </a:t>
            </a:r>
            <a:r>
              <a:rPr lang="es-ES" dirty="0" err="1"/>
              <a:t>SiLKWeb</a:t>
            </a:r>
            <a:r>
              <a:rPr lang="es-ES" dirty="0"/>
              <a:t> e </a:t>
            </a:r>
            <a:r>
              <a:rPr lang="es-ES" dirty="0" err="1"/>
              <a:t>iSiLK</a:t>
            </a:r>
            <a:r>
              <a:rPr lang="es-ES" dirty="0"/>
              <a:t>.</a:t>
            </a:r>
          </a:p>
        </p:txBody>
      </p:sp>
    </p:spTree>
    <p:extLst>
      <p:ext uri="{BB962C8B-B14F-4D97-AF65-F5344CB8AC3E}">
        <p14:creationId xmlns:p14="http://schemas.microsoft.com/office/powerpoint/2010/main" val="396730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82CA-89F8-4988-BE13-0CFBB94E4A86}"/>
              </a:ext>
            </a:extLst>
          </p:cNvPr>
          <p:cNvSpPr>
            <a:spLocks noGrp="1"/>
          </p:cNvSpPr>
          <p:nvPr>
            <p:ph type="title"/>
          </p:nvPr>
        </p:nvSpPr>
        <p:spPr/>
        <p:txBody>
          <a:bodyPr/>
          <a:lstStyle/>
          <a:p>
            <a:r>
              <a:rPr lang="es-ES" dirty="0" err="1"/>
              <a:t>pmacct</a:t>
            </a:r>
            <a:endParaRPr lang="es-ES" dirty="0"/>
          </a:p>
        </p:txBody>
      </p:sp>
      <p:sp>
        <p:nvSpPr>
          <p:cNvPr id="3" name="Content Placeholder 2">
            <a:extLst>
              <a:ext uri="{FF2B5EF4-FFF2-40B4-BE49-F238E27FC236}">
                <a16:creationId xmlns:a16="http://schemas.microsoft.com/office/drawing/2014/main" id="{FDAD058F-92CE-4389-9D6E-4AA74C27C83B}"/>
              </a:ext>
            </a:extLst>
          </p:cNvPr>
          <p:cNvSpPr>
            <a:spLocks noGrp="1"/>
          </p:cNvSpPr>
          <p:nvPr>
            <p:ph idx="1"/>
          </p:nvPr>
        </p:nvSpPr>
        <p:spPr/>
        <p:txBody>
          <a:bodyPr/>
          <a:lstStyle/>
          <a:p>
            <a:r>
              <a:rPr lang="en-US" u="sng" dirty="0">
                <a:hlinkClick r:id="rId2"/>
              </a:rPr>
              <a:t>http://www.pmacct.net/</a:t>
            </a:r>
            <a:endParaRPr lang="es-ES" dirty="0"/>
          </a:p>
          <a:p>
            <a:r>
              <a:rPr lang="en-US" dirty="0"/>
              <a:t>Type: GPLv2</a:t>
            </a:r>
            <a:endParaRPr lang="es-ES" dirty="0"/>
          </a:p>
          <a:p>
            <a:r>
              <a:rPr lang="en-US" dirty="0"/>
              <a:t>Status: Updated, </a:t>
            </a:r>
            <a:endParaRPr lang="es-ES" dirty="0"/>
          </a:p>
          <a:p>
            <a:r>
              <a:rPr lang="en-US" dirty="0"/>
              <a:t>Threat intelligence: No</a:t>
            </a:r>
            <a:endParaRPr lang="es-ES" dirty="0"/>
          </a:p>
          <a:p>
            <a:r>
              <a:rPr lang="en-US" dirty="0"/>
              <a:t>Machine learning: No</a:t>
            </a:r>
            <a:endParaRPr lang="es-ES" dirty="0"/>
          </a:p>
          <a:p>
            <a:r>
              <a:rPr lang="en-US" dirty="0"/>
              <a:t>Supported protocols/inputs: </a:t>
            </a:r>
            <a:r>
              <a:rPr lang="en-US" dirty="0" err="1"/>
              <a:t>libpcap</a:t>
            </a:r>
            <a:r>
              <a:rPr lang="en-US" dirty="0"/>
              <a:t>, </a:t>
            </a:r>
            <a:r>
              <a:rPr lang="en-US" dirty="0" err="1"/>
              <a:t>Netlink</a:t>
            </a:r>
            <a:r>
              <a:rPr lang="en-US" dirty="0"/>
              <a:t>/NFLOG, NetFlow v1/v5/v7/v8/v9, </a:t>
            </a:r>
            <a:r>
              <a:rPr lang="en-US" dirty="0" err="1"/>
              <a:t>sFlow</a:t>
            </a:r>
            <a:r>
              <a:rPr lang="en-US" dirty="0"/>
              <a:t> v2/v4/v5 and IPFIX. -It also Collects Streaming Telemetry data</a:t>
            </a:r>
          </a:p>
          <a:p>
            <a:r>
              <a:rPr lang="en-US" dirty="0"/>
              <a:t>Users: PSNC</a:t>
            </a:r>
            <a:endParaRPr lang="es-ES" dirty="0"/>
          </a:p>
          <a:p>
            <a:endParaRPr lang="es-ES" dirty="0"/>
          </a:p>
          <a:p>
            <a:endParaRPr lang="es-ES" dirty="0"/>
          </a:p>
        </p:txBody>
      </p:sp>
      <p:pic>
        <p:nvPicPr>
          <p:cNvPr id="4" name="Picture 3">
            <a:extLst>
              <a:ext uri="{FF2B5EF4-FFF2-40B4-BE49-F238E27FC236}">
                <a16:creationId xmlns:a16="http://schemas.microsoft.com/office/drawing/2014/main" id="{5B3B1C7F-ABC2-4381-80BD-FC1A52C2FD13}"/>
              </a:ext>
            </a:extLst>
          </p:cNvPr>
          <p:cNvPicPr>
            <a:picLocks noChangeAspect="1"/>
          </p:cNvPicPr>
          <p:nvPr/>
        </p:nvPicPr>
        <p:blipFill rotWithShape="1">
          <a:blip r:embed="rId3"/>
          <a:srcRect l="38240" t="19840" r="39080" b="57060"/>
          <a:stretch/>
        </p:blipFill>
        <p:spPr>
          <a:xfrm>
            <a:off x="1331640" y="4149080"/>
            <a:ext cx="1944216" cy="1584176"/>
          </a:xfrm>
          <a:prstGeom prst="rect">
            <a:avLst/>
          </a:prstGeom>
        </p:spPr>
      </p:pic>
      <p:pic>
        <p:nvPicPr>
          <p:cNvPr id="5" name="Picture 4">
            <a:extLst>
              <a:ext uri="{FF2B5EF4-FFF2-40B4-BE49-F238E27FC236}">
                <a16:creationId xmlns:a16="http://schemas.microsoft.com/office/drawing/2014/main" id="{B600A789-009E-4FA8-AC2D-F9E23C336B37}"/>
              </a:ext>
            </a:extLst>
          </p:cNvPr>
          <p:cNvPicPr>
            <a:picLocks noChangeAspect="1"/>
          </p:cNvPicPr>
          <p:nvPr/>
        </p:nvPicPr>
        <p:blipFill rotWithShape="1">
          <a:blip r:embed="rId4"/>
          <a:srcRect l="23226" t="14983" r="24800" b="20586"/>
          <a:stretch/>
        </p:blipFill>
        <p:spPr>
          <a:xfrm>
            <a:off x="5436096" y="3645024"/>
            <a:ext cx="3518187" cy="2452070"/>
          </a:xfrm>
          <a:prstGeom prst="rect">
            <a:avLst/>
          </a:prstGeom>
        </p:spPr>
      </p:pic>
      <p:sp>
        <p:nvSpPr>
          <p:cNvPr id="6" name="Rectangle 5">
            <a:extLst>
              <a:ext uri="{FF2B5EF4-FFF2-40B4-BE49-F238E27FC236}">
                <a16:creationId xmlns:a16="http://schemas.microsoft.com/office/drawing/2014/main" id="{AA24B30D-305A-42E5-A164-9DF1D939AA31}"/>
              </a:ext>
            </a:extLst>
          </p:cNvPr>
          <p:cNvSpPr/>
          <p:nvPr/>
        </p:nvSpPr>
        <p:spPr>
          <a:xfrm>
            <a:off x="5425732" y="6073551"/>
            <a:ext cx="5482972" cy="307777"/>
          </a:xfrm>
          <a:prstGeom prst="rect">
            <a:avLst/>
          </a:prstGeom>
        </p:spPr>
        <p:txBody>
          <a:bodyPr wrap="square">
            <a:spAutoFit/>
          </a:bodyPr>
          <a:lstStyle/>
          <a:p>
            <a:r>
              <a:rPr lang="es-ES" sz="1400" dirty="0"/>
              <a:t>http://uowits.github.io/herbert-gui/index.html</a:t>
            </a:r>
          </a:p>
        </p:txBody>
      </p:sp>
    </p:spTree>
    <p:extLst>
      <p:ext uri="{BB962C8B-B14F-4D97-AF65-F5344CB8AC3E}">
        <p14:creationId xmlns:p14="http://schemas.microsoft.com/office/powerpoint/2010/main" val="2497328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82CA-89F8-4988-BE13-0CFBB94E4A86}"/>
              </a:ext>
            </a:extLst>
          </p:cNvPr>
          <p:cNvSpPr>
            <a:spLocks noGrp="1"/>
          </p:cNvSpPr>
          <p:nvPr>
            <p:ph type="title"/>
          </p:nvPr>
        </p:nvSpPr>
        <p:spPr/>
        <p:txBody>
          <a:bodyPr/>
          <a:lstStyle/>
          <a:p>
            <a:r>
              <a:rPr lang="es-ES" dirty="0" err="1"/>
              <a:t>pmacct</a:t>
            </a:r>
            <a:endParaRPr lang="es-ES" dirty="0"/>
          </a:p>
        </p:txBody>
      </p:sp>
      <p:sp>
        <p:nvSpPr>
          <p:cNvPr id="3" name="Content Placeholder 2">
            <a:extLst>
              <a:ext uri="{FF2B5EF4-FFF2-40B4-BE49-F238E27FC236}">
                <a16:creationId xmlns:a16="http://schemas.microsoft.com/office/drawing/2014/main" id="{FDAD058F-92CE-4389-9D6E-4AA74C27C83B}"/>
              </a:ext>
            </a:extLst>
          </p:cNvPr>
          <p:cNvSpPr>
            <a:spLocks noGrp="1"/>
          </p:cNvSpPr>
          <p:nvPr>
            <p:ph idx="1"/>
          </p:nvPr>
        </p:nvSpPr>
        <p:spPr/>
        <p:txBody>
          <a:bodyPr/>
          <a:lstStyle/>
          <a:p>
            <a:r>
              <a:rPr lang="es-ES" b="1" dirty="0" err="1"/>
              <a:t>pmacct</a:t>
            </a:r>
            <a:r>
              <a:rPr lang="es-ES" dirty="0"/>
              <a:t> es un conjunto de herramientas de monitorización de red pasivas multipropósito. Puede contabilizar, clasificar, agregar, replicar y exportar datos del plano de </a:t>
            </a:r>
            <a:r>
              <a:rPr lang="es-ES" dirty="0" err="1"/>
              <a:t>forwarding</a:t>
            </a:r>
            <a:r>
              <a:rPr lang="es-ES" dirty="0"/>
              <a:t>, recopilar y </a:t>
            </a:r>
            <a:r>
              <a:rPr lang="es-ES" dirty="0" err="1"/>
              <a:t>correlar</a:t>
            </a:r>
            <a:r>
              <a:rPr lang="es-ES" dirty="0"/>
              <a:t> datos del plano de control a través de BGP y BMP; recopilar datos de infraestructura a través de </a:t>
            </a:r>
            <a:r>
              <a:rPr lang="es-ES" dirty="0" err="1"/>
              <a:t>Streaming</a:t>
            </a:r>
            <a:r>
              <a:rPr lang="es-ES" dirty="0"/>
              <a:t> </a:t>
            </a:r>
            <a:r>
              <a:rPr lang="es-ES" dirty="0" err="1"/>
              <a:t>Telemetry</a:t>
            </a:r>
            <a:r>
              <a:rPr lang="es-ES" dirty="0"/>
              <a:t>.</a:t>
            </a:r>
          </a:p>
          <a:p>
            <a:r>
              <a:rPr lang="es-ES" dirty="0"/>
              <a:t>Cada componente funciona como un demonio independiente y como un hilo de ejecución para fines de correlación (es decir, enriquecer NetFlow con datos BGP).</a:t>
            </a:r>
          </a:p>
          <a:p>
            <a:r>
              <a:rPr lang="es-ES" dirty="0" err="1"/>
              <a:t>pmacct</a:t>
            </a:r>
            <a:r>
              <a:rPr lang="es-ES" dirty="0"/>
              <a:t> puede guardar datos en muchos tipos de </a:t>
            </a:r>
            <a:r>
              <a:rPr lang="es-ES" dirty="0" err="1"/>
              <a:t>backends</a:t>
            </a:r>
            <a:r>
              <a:rPr lang="es-ES" dirty="0"/>
              <a:t> (DB relacional, DB no SQL, archivos planos, etc.).</a:t>
            </a:r>
          </a:p>
          <a:p>
            <a:r>
              <a:rPr lang="es-ES" dirty="0"/>
              <a:t>Puede etiquetar, filtrar, redirigir, agregar y dividir datos capturados.</a:t>
            </a:r>
          </a:p>
          <a:p>
            <a:r>
              <a:rPr lang="es-ES" dirty="0"/>
              <a:t>Tiene un demonio BGP para la visibilidad de las rutas de múltiples rutas BGP.</a:t>
            </a:r>
          </a:p>
          <a:p>
            <a:r>
              <a:rPr lang="es-ES" dirty="0"/>
              <a:t>Hace la clasificación de paquetes a través de </a:t>
            </a:r>
            <a:r>
              <a:rPr lang="es-ES" dirty="0" err="1"/>
              <a:t>nDPI</a:t>
            </a:r>
            <a:r>
              <a:rPr lang="es-ES" dirty="0"/>
              <a:t>.</a:t>
            </a:r>
          </a:p>
          <a:p>
            <a:r>
              <a:rPr lang="es-ES" dirty="0"/>
              <a:t>Puede usar herramientas como Project </a:t>
            </a:r>
            <a:r>
              <a:rPr lang="es-ES" dirty="0" err="1"/>
              <a:t>Herber</a:t>
            </a:r>
            <a:r>
              <a:rPr lang="es-ES" dirty="0"/>
              <a:t> (http://uowits.github.io/herbert-gui/index.html) para imprimir gráficos con los datos.</a:t>
            </a:r>
          </a:p>
          <a:p>
            <a:endParaRPr lang="es-ES" dirty="0"/>
          </a:p>
        </p:txBody>
      </p:sp>
    </p:spTree>
    <p:extLst>
      <p:ext uri="{BB962C8B-B14F-4D97-AF65-F5344CB8AC3E}">
        <p14:creationId xmlns:p14="http://schemas.microsoft.com/office/powerpoint/2010/main" val="3895160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FF53-3A2B-403B-B40E-181F631B1A7C}"/>
              </a:ext>
            </a:extLst>
          </p:cNvPr>
          <p:cNvSpPr>
            <a:spLocks noGrp="1"/>
          </p:cNvSpPr>
          <p:nvPr>
            <p:ph type="title"/>
          </p:nvPr>
        </p:nvSpPr>
        <p:spPr/>
        <p:txBody>
          <a:bodyPr/>
          <a:lstStyle/>
          <a:p>
            <a:r>
              <a:rPr lang="es-ES" dirty="0" err="1"/>
              <a:t>NetVizura</a:t>
            </a:r>
            <a:r>
              <a:rPr lang="es-ES" dirty="0"/>
              <a:t> - NetFlow </a:t>
            </a:r>
            <a:r>
              <a:rPr lang="es-ES" dirty="0" err="1"/>
              <a:t>Analyzer</a:t>
            </a:r>
            <a:r>
              <a:rPr lang="es-ES" dirty="0"/>
              <a:t> (antes </a:t>
            </a:r>
            <a:r>
              <a:rPr lang="es-ES" dirty="0" err="1"/>
              <a:t>ICmynet</a:t>
            </a:r>
            <a:r>
              <a:rPr lang="es-ES" dirty="0"/>
              <a:t>)</a:t>
            </a:r>
          </a:p>
        </p:txBody>
      </p:sp>
      <p:sp>
        <p:nvSpPr>
          <p:cNvPr id="3" name="Content Placeholder 2">
            <a:extLst>
              <a:ext uri="{FF2B5EF4-FFF2-40B4-BE49-F238E27FC236}">
                <a16:creationId xmlns:a16="http://schemas.microsoft.com/office/drawing/2014/main" id="{F60805F6-40CB-4BD2-9607-E699746C5F03}"/>
              </a:ext>
            </a:extLst>
          </p:cNvPr>
          <p:cNvSpPr>
            <a:spLocks noGrp="1"/>
          </p:cNvSpPr>
          <p:nvPr>
            <p:ph idx="1"/>
          </p:nvPr>
        </p:nvSpPr>
        <p:spPr/>
        <p:txBody>
          <a:bodyPr/>
          <a:lstStyle/>
          <a:p>
            <a:r>
              <a:rPr lang="en-US" dirty="0"/>
              <a:t>References: </a:t>
            </a:r>
            <a:r>
              <a:rPr lang="en-US" u="sng" dirty="0">
                <a:hlinkClick r:id="rId2"/>
              </a:rPr>
              <a:t>https://www.netvizura.com/netflow-analyzer</a:t>
            </a:r>
            <a:endParaRPr lang="es-ES" dirty="0"/>
          </a:p>
          <a:p>
            <a:r>
              <a:rPr lang="en-US" dirty="0"/>
              <a:t>Type: Research/commercial, on-premises</a:t>
            </a:r>
            <a:endParaRPr lang="es-ES" dirty="0"/>
          </a:p>
          <a:p>
            <a:r>
              <a:rPr lang="en-US" dirty="0"/>
              <a:t>Status: updated</a:t>
            </a:r>
            <a:endParaRPr lang="es-ES" dirty="0"/>
          </a:p>
          <a:p>
            <a:r>
              <a:rPr lang="en-US" dirty="0"/>
              <a:t>Threat </a:t>
            </a:r>
            <a:r>
              <a:rPr lang="en-US" dirty="0" err="1"/>
              <a:t>inteligence</a:t>
            </a:r>
            <a:r>
              <a:rPr lang="en-US" dirty="0"/>
              <a:t> feeds: Yes, through in-depth forensics</a:t>
            </a:r>
            <a:endParaRPr lang="es-ES" dirty="0"/>
          </a:p>
          <a:p>
            <a:r>
              <a:rPr lang="en-US" dirty="0"/>
              <a:t>Machine learning: No</a:t>
            </a:r>
            <a:endParaRPr lang="es-ES" dirty="0"/>
          </a:p>
          <a:p>
            <a:r>
              <a:rPr lang="en-US" dirty="0"/>
              <a:t>Supported protocols/inputs: NetFlow, IPFIX, NSEL, </a:t>
            </a:r>
            <a:r>
              <a:rPr lang="en-US" dirty="0" err="1"/>
              <a:t>sFlow</a:t>
            </a:r>
            <a:r>
              <a:rPr lang="en-US" dirty="0"/>
              <a:t> and compatible </a:t>
            </a:r>
            <a:r>
              <a:rPr lang="en-US" dirty="0" err="1"/>
              <a:t>netflow</a:t>
            </a:r>
            <a:r>
              <a:rPr lang="en-US" dirty="0"/>
              <a:t>-like protocols.</a:t>
            </a:r>
            <a:endParaRPr lang="es-ES" dirty="0"/>
          </a:p>
          <a:p>
            <a:r>
              <a:rPr lang="en-US" dirty="0"/>
              <a:t>Users: AMRES</a:t>
            </a:r>
            <a:endParaRPr lang="es-ES" dirty="0"/>
          </a:p>
          <a:p>
            <a:endParaRPr lang="es-ES" dirty="0"/>
          </a:p>
        </p:txBody>
      </p:sp>
      <p:pic>
        <p:nvPicPr>
          <p:cNvPr id="4" name="Picture 3">
            <a:extLst>
              <a:ext uri="{FF2B5EF4-FFF2-40B4-BE49-F238E27FC236}">
                <a16:creationId xmlns:a16="http://schemas.microsoft.com/office/drawing/2014/main" id="{94D22DC1-FA38-4DAF-88C5-22FF747AB91C}"/>
              </a:ext>
            </a:extLst>
          </p:cNvPr>
          <p:cNvPicPr>
            <a:picLocks noChangeAspect="1"/>
          </p:cNvPicPr>
          <p:nvPr/>
        </p:nvPicPr>
        <p:blipFill rotWithShape="1">
          <a:blip r:embed="rId3"/>
          <a:srcRect l="2750" t="7980" r="4999" b="7980"/>
          <a:stretch/>
        </p:blipFill>
        <p:spPr>
          <a:xfrm>
            <a:off x="3347864" y="3388110"/>
            <a:ext cx="5652120" cy="2894969"/>
          </a:xfrm>
          <a:prstGeom prst="rect">
            <a:avLst/>
          </a:prstGeom>
        </p:spPr>
      </p:pic>
      <p:pic>
        <p:nvPicPr>
          <p:cNvPr id="5" name="Picture 4">
            <a:extLst>
              <a:ext uri="{FF2B5EF4-FFF2-40B4-BE49-F238E27FC236}">
                <a16:creationId xmlns:a16="http://schemas.microsoft.com/office/drawing/2014/main" id="{9A21D422-3067-4F08-82CE-79670F33D68B}"/>
              </a:ext>
            </a:extLst>
          </p:cNvPr>
          <p:cNvPicPr>
            <a:picLocks noChangeAspect="1"/>
          </p:cNvPicPr>
          <p:nvPr/>
        </p:nvPicPr>
        <p:blipFill rotWithShape="1">
          <a:blip r:embed="rId4"/>
          <a:srcRect l="5000" t="10781" r="75987" b="82215"/>
          <a:stretch/>
        </p:blipFill>
        <p:spPr>
          <a:xfrm>
            <a:off x="755576" y="4655573"/>
            <a:ext cx="1738536" cy="360041"/>
          </a:xfrm>
          <a:prstGeom prst="rect">
            <a:avLst/>
          </a:prstGeom>
        </p:spPr>
      </p:pic>
    </p:spTree>
    <p:extLst>
      <p:ext uri="{BB962C8B-B14F-4D97-AF65-F5344CB8AC3E}">
        <p14:creationId xmlns:p14="http://schemas.microsoft.com/office/powerpoint/2010/main" val="18851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s-ES" altLang="ca-ES"/>
              <a:t>Comunicaciones</a:t>
            </a:r>
          </a:p>
        </p:txBody>
      </p:sp>
      <p:pic>
        <p:nvPicPr>
          <p:cNvPr id="93190" name="Picture 6" descr="AC3-tran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3722627" cy="2101193"/>
          </a:xfrm>
          <a:prstGeom prst="rect">
            <a:avLst/>
          </a:prstGeom>
          <a:noFill/>
          <a:extLst>
            <a:ext uri="{909E8E84-426E-40DD-AFC4-6F175D3DCCD1}">
              <a14:hiddenFill xmlns:a14="http://schemas.microsoft.com/office/drawing/2010/main">
                <a:solidFill>
                  <a:srgbClr val="FFFFFF"/>
                </a:solidFill>
              </a14:hiddenFill>
            </a:ext>
          </a:extLst>
        </p:spPr>
      </p:pic>
      <p:sp>
        <p:nvSpPr>
          <p:cNvPr id="93229" name="Line 45"/>
          <p:cNvSpPr>
            <a:spLocks noChangeShapeType="1"/>
          </p:cNvSpPr>
          <p:nvPr/>
        </p:nvSpPr>
        <p:spPr bwMode="auto">
          <a:xfrm>
            <a:off x="4427984" y="692696"/>
            <a:ext cx="0" cy="5559425"/>
          </a:xfrm>
          <a:prstGeom prst="line">
            <a:avLst/>
          </a:prstGeom>
          <a:noFill/>
          <a:ln w="19050">
            <a:solidFill>
              <a:srgbClr val="28788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p>
        </p:txBody>
      </p:sp>
      <p:pic>
        <p:nvPicPr>
          <p:cNvPr id="6" name="Picture 5">
            <a:extLst>
              <a:ext uri="{FF2B5EF4-FFF2-40B4-BE49-F238E27FC236}">
                <a16:creationId xmlns:a16="http://schemas.microsoft.com/office/drawing/2014/main" id="{C22C9EC8-6E5A-4347-9E5D-0DBE2A1CCAA2}"/>
              </a:ext>
            </a:extLst>
          </p:cNvPr>
          <p:cNvPicPr>
            <a:picLocks noChangeAspect="1"/>
          </p:cNvPicPr>
          <p:nvPr/>
        </p:nvPicPr>
        <p:blipFill>
          <a:blip r:embed="rId3"/>
          <a:stretch>
            <a:fillRect/>
          </a:stretch>
        </p:blipFill>
        <p:spPr>
          <a:xfrm>
            <a:off x="5446434" y="1893150"/>
            <a:ext cx="3207441" cy="2268433"/>
          </a:xfrm>
          <a:prstGeom prst="rect">
            <a:avLst/>
          </a:prstGeom>
        </p:spPr>
      </p:pic>
    </p:spTree>
    <p:extLst>
      <p:ext uri="{BB962C8B-B14F-4D97-AF65-F5344CB8AC3E}">
        <p14:creationId xmlns:p14="http://schemas.microsoft.com/office/powerpoint/2010/main" val="262884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FF53-3A2B-403B-B40E-181F631B1A7C}"/>
              </a:ext>
            </a:extLst>
          </p:cNvPr>
          <p:cNvSpPr>
            <a:spLocks noGrp="1"/>
          </p:cNvSpPr>
          <p:nvPr>
            <p:ph type="title"/>
          </p:nvPr>
        </p:nvSpPr>
        <p:spPr/>
        <p:txBody>
          <a:bodyPr/>
          <a:lstStyle/>
          <a:p>
            <a:r>
              <a:rPr lang="es-ES" dirty="0" err="1"/>
              <a:t>NetVizura</a:t>
            </a:r>
            <a:r>
              <a:rPr lang="es-ES" dirty="0"/>
              <a:t> - NetFlow </a:t>
            </a:r>
            <a:r>
              <a:rPr lang="es-ES" dirty="0" err="1"/>
              <a:t>Analyzer</a:t>
            </a:r>
            <a:r>
              <a:rPr lang="es-ES" dirty="0"/>
              <a:t> (antes </a:t>
            </a:r>
            <a:r>
              <a:rPr lang="es-ES" dirty="0" err="1"/>
              <a:t>ICmynet</a:t>
            </a:r>
            <a:r>
              <a:rPr lang="es-ES" dirty="0"/>
              <a:t>)</a:t>
            </a:r>
          </a:p>
        </p:txBody>
      </p:sp>
      <p:sp>
        <p:nvSpPr>
          <p:cNvPr id="3" name="Content Placeholder 2">
            <a:extLst>
              <a:ext uri="{FF2B5EF4-FFF2-40B4-BE49-F238E27FC236}">
                <a16:creationId xmlns:a16="http://schemas.microsoft.com/office/drawing/2014/main" id="{F60805F6-40CB-4BD2-9607-E699746C5F03}"/>
              </a:ext>
            </a:extLst>
          </p:cNvPr>
          <p:cNvSpPr>
            <a:spLocks noGrp="1"/>
          </p:cNvSpPr>
          <p:nvPr>
            <p:ph idx="1"/>
          </p:nvPr>
        </p:nvSpPr>
        <p:spPr/>
        <p:txBody>
          <a:bodyPr/>
          <a:lstStyle/>
          <a:p>
            <a:r>
              <a:rPr lang="es-ES" dirty="0" err="1"/>
              <a:t>Netvizura</a:t>
            </a:r>
            <a:r>
              <a:rPr lang="es-ES" dirty="0"/>
              <a:t> NetFlow </a:t>
            </a:r>
            <a:r>
              <a:rPr lang="es-ES" dirty="0" err="1"/>
              <a:t>Analyzer</a:t>
            </a:r>
            <a:r>
              <a:rPr lang="es-ES" dirty="0"/>
              <a:t> permite monitorizar ancho de banda, investigar el tráfico de red, hacer análisis e informes. Soporta las siguientes características:</a:t>
            </a:r>
          </a:p>
          <a:p>
            <a:pPr lvl="1"/>
            <a:r>
              <a:rPr lang="es-ES" dirty="0"/>
              <a:t>Análisis de tráfico de dispositivos: análisis de distribución de tráfico por interfaz, dispositivo o subred, planificación de red utilizada</a:t>
            </a:r>
          </a:p>
          <a:p>
            <a:pPr lvl="1"/>
            <a:r>
              <a:rPr lang="es-ES" dirty="0"/>
              <a:t>Análisis de tráfico personalizado: análisis por tipo de flujo, subred, unidad de organización, etc.</a:t>
            </a:r>
          </a:p>
          <a:p>
            <a:pPr lvl="1"/>
            <a:r>
              <a:rPr lang="es-ES" dirty="0"/>
              <a:t>Análisis del tráfico del usuario final: análisis por usuario final, aplicaciones y protocolos utilizados, rendimiento, etc.</a:t>
            </a:r>
          </a:p>
          <a:p>
            <a:pPr lvl="1"/>
            <a:r>
              <a:rPr lang="es-ES" dirty="0"/>
              <a:t>Análisis forense: a través de análisis de datos sin procesar y consultas</a:t>
            </a:r>
          </a:p>
          <a:p>
            <a:pPr lvl="1"/>
            <a:r>
              <a:rPr lang="es-ES" dirty="0"/>
              <a:t>Informes de tráfico: informe de tráfico en PDF</a:t>
            </a:r>
          </a:p>
          <a:p>
            <a:pPr lvl="1"/>
            <a:r>
              <a:rPr lang="es-ES" dirty="0"/>
              <a:t>Alarmas de umbral: umbral de rendimiento y volumen y alarmas, notificaciones por correo electrónico</a:t>
            </a:r>
          </a:p>
          <a:p>
            <a:pPr lvl="1"/>
            <a:r>
              <a:rPr lang="es-ES" dirty="0" err="1"/>
              <a:t>Dashboard</a:t>
            </a:r>
            <a:r>
              <a:rPr lang="es-ES" dirty="0"/>
              <a:t>: priorización y presentación de alarmas en tiempo real</a:t>
            </a:r>
          </a:p>
          <a:p>
            <a:pPr lvl="1"/>
            <a:r>
              <a:rPr lang="es-ES" dirty="0"/>
              <a:t>Configuraciones potentes: muestreo y filtrado de flujo, análisis Top N, gestión de datos y archivos</a:t>
            </a:r>
          </a:p>
          <a:p>
            <a:pPr lvl="1"/>
            <a:r>
              <a:rPr lang="es-ES" dirty="0"/>
              <a:t>Recopilación de datos flexible: soporte de múltiples proveedores</a:t>
            </a:r>
          </a:p>
        </p:txBody>
      </p:sp>
    </p:spTree>
    <p:extLst>
      <p:ext uri="{BB962C8B-B14F-4D97-AF65-F5344CB8AC3E}">
        <p14:creationId xmlns:p14="http://schemas.microsoft.com/office/powerpoint/2010/main" val="406454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64FC-DC7B-4710-8D13-881EA417D23D}"/>
              </a:ext>
            </a:extLst>
          </p:cNvPr>
          <p:cNvSpPr>
            <a:spLocks noGrp="1"/>
          </p:cNvSpPr>
          <p:nvPr>
            <p:ph type="title"/>
          </p:nvPr>
        </p:nvSpPr>
        <p:spPr/>
        <p:txBody>
          <a:bodyPr/>
          <a:lstStyle/>
          <a:p>
            <a:r>
              <a:rPr lang="en-US" dirty="0"/>
              <a:t>TALAIA (</a:t>
            </a:r>
            <a:r>
              <a:rPr lang="en-US" dirty="0" err="1"/>
              <a:t>evolución</a:t>
            </a:r>
            <a:r>
              <a:rPr lang="en-US" dirty="0"/>
              <a:t> de </a:t>
            </a:r>
            <a:r>
              <a:rPr lang="en-US" dirty="0" err="1"/>
              <a:t>SMARTxAC</a:t>
            </a:r>
            <a:r>
              <a:rPr lang="en-US" dirty="0"/>
              <a:t>, </a:t>
            </a:r>
            <a:r>
              <a:rPr lang="en-US" dirty="0" err="1"/>
              <a:t>ahora</a:t>
            </a:r>
            <a:r>
              <a:rPr lang="en-US" dirty="0"/>
              <a:t> </a:t>
            </a:r>
            <a:r>
              <a:rPr lang="en-US" dirty="0" err="1"/>
              <a:t>Auvik</a:t>
            </a:r>
            <a:r>
              <a:rPr lang="en-US" dirty="0"/>
              <a:t>)</a:t>
            </a:r>
            <a:endParaRPr lang="es-ES" dirty="0"/>
          </a:p>
        </p:txBody>
      </p:sp>
      <p:sp>
        <p:nvSpPr>
          <p:cNvPr id="3" name="Content Placeholder 2">
            <a:extLst>
              <a:ext uri="{FF2B5EF4-FFF2-40B4-BE49-F238E27FC236}">
                <a16:creationId xmlns:a16="http://schemas.microsoft.com/office/drawing/2014/main" id="{C19D0104-539C-429E-9FBE-05D241B44195}"/>
              </a:ext>
            </a:extLst>
          </p:cNvPr>
          <p:cNvSpPr>
            <a:spLocks noGrp="1"/>
          </p:cNvSpPr>
          <p:nvPr>
            <p:ph idx="1"/>
          </p:nvPr>
        </p:nvSpPr>
        <p:spPr/>
        <p:txBody>
          <a:bodyPr/>
          <a:lstStyle/>
          <a:p>
            <a:r>
              <a:rPr lang="en-US" u="sng" dirty="0">
                <a:hlinkClick r:id="rId2"/>
              </a:rPr>
              <a:t>https://www.talaia.io/</a:t>
            </a:r>
            <a:r>
              <a:rPr lang="en-US" u="sng" dirty="0"/>
              <a:t>, </a:t>
            </a:r>
            <a:r>
              <a:rPr lang="en-US" u="sng" dirty="0">
                <a:hlinkClick r:id="rId3"/>
              </a:rPr>
              <a:t>https://es.slideshare.net/CSUC_info/1127-smar-tx-ac-network-polygraph-catnix-publicable</a:t>
            </a:r>
            <a:r>
              <a:rPr lang="en-US" u="sng" dirty="0"/>
              <a:t>, </a:t>
            </a:r>
            <a:r>
              <a:rPr lang="en-US" u="sng" dirty="0">
                <a:hlinkClick r:id="rId4"/>
              </a:rPr>
              <a:t>https://www.auvik.com/</a:t>
            </a:r>
            <a:endParaRPr lang="es-ES" dirty="0"/>
          </a:p>
          <a:p>
            <a:r>
              <a:rPr lang="en-US" dirty="0"/>
              <a:t>Type: commercial, on-premises and Cloud-based</a:t>
            </a:r>
            <a:endParaRPr lang="es-ES" dirty="0"/>
          </a:p>
          <a:p>
            <a:r>
              <a:rPr lang="en-US" dirty="0"/>
              <a:t>Status: deprecated as it was (bought by </a:t>
            </a:r>
            <a:r>
              <a:rPr lang="en-US" dirty="0" err="1"/>
              <a:t>Auvik</a:t>
            </a:r>
            <a:r>
              <a:rPr lang="en-US" dirty="0"/>
              <a:t>)</a:t>
            </a:r>
            <a:endParaRPr lang="es-ES" dirty="0"/>
          </a:p>
          <a:p>
            <a:r>
              <a:rPr lang="en-US" dirty="0"/>
              <a:t>Threat intelligence feeds: No</a:t>
            </a:r>
            <a:endParaRPr lang="es-ES" dirty="0"/>
          </a:p>
          <a:p>
            <a:r>
              <a:rPr lang="en-US" dirty="0"/>
              <a:t>Machine learning: yes</a:t>
            </a:r>
            <a:endParaRPr lang="es-ES" dirty="0"/>
          </a:p>
          <a:p>
            <a:r>
              <a:rPr lang="en-US" dirty="0"/>
              <a:t>Supported protocols: </a:t>
            </a:r>
            <a:r>
              <a:rPr lang="en-US" dirty="0" err="1"/>
              <a:t>Netflow</a:t>
            </a:r>
            <a:r>
              <a:rPr lang="en-US" dirty="0"/>
              <a:t>, IPFIX</a:t>
            </a:r>
            <a:endParaRPr lang="es-ES" dirty="0"/>
          </a:p>
          <a:p>
            <a:r>
              <a:rPr lang="en-US" dirty="0"/>
              <a:t>Users: CSUC, </a:t>
            </a:r>
            <a:r>
              <a:rPr lang="en-US" dirty="0" err="1"/>
              <a:t>RedIRIS</a:t>
            </a:r>
            <a:endParaRPr lang="es-ES" dirty="0"/>
          </a:p>
          <a:p>
            <a:endParaRPr lang="es-ES" dirty="0"/>
          </a:p>
        </p:txBody>
      </p:sp>
      <p:pic>
        <p:nvPicPr>
          <p:cNvPr id="5" name="Picture 4">
            <a:extLst>
              <a:ext uri="{FF2B5EF4-FFF2-40B4-BE49-F238E27FC236}">
                <a16:creationId xmlns:a16="http://schemas.microsoft.com/office/drawing/2014/main" id="{B6AD3A4A-E241-4DE7-9EF2-B15D80ECB284}"/>
              </a:ext>
            </a:extLst>
          </p:cNvPr>
          <p:cNvPicPr>
            <a:picLocks noChangeAspect="1"/>
          </p:cNvPicPr>
          <p:nvPr/>
        </p:nvPicPr>
        <p:blipFill rotWithShape="1">
          <a:blip r:embed="rId5"/>
          <a:srcRect t="9424" r="1176" b="5571"/>
          <a:stretch/>
        </p:blipFill>
        <p:spPr>
          <a:xfrm>
            <a:off x="4139952" y="3174795"/>
            <a:ext cx="5004048" cy="2420005"/>
          </a:xfrm>
          <a:prstGeom prst="rect">
            <a:avLst/>
          </a:prstGeom>
        </p:spPr>
      </p:pic>
      <p:pic>
        <p:nvPicPr>
          <p:cNvPr id="4" name="Picture 3">
            <a:extLst>
              <a:ext uri="{FF2B5EF4-FFF2-40B4-BE49-F238E27FC236}">
                <a16:creationId xmlns:a16="http://schemas.microsoft.com/office/drawing/2014/main" id="{1C881845-D507-4C53-BA5A-05570BAAA8DF}"/>
              </a:ext>
            </a:extLst>
          </p:cNvPr>
          <p:cNvPicPr>
            <a:picLocks noChangeAspect="1"/>
          </p:cNvPicPr>
          <p:nvPr/>
        </p:nvPicPr>
        <p:blipFill rotWithShape="1">
          <a:blip r:embed="rId6"/>
          <a:srcRect t="7980" b="5179"/>
          <a:stretch/>
        </p:blipFill>
        <p:spPr>
          <a:xfrm>
            <a:off x="3985565" y="3836314"/>
            <a:ext cx="5004048" cy="2443193"/>
          </a:xfrm>
          <a:prstGeom prst="rect">
            <a:avLst/>
          </a:prstGeom>
        </p:spPr>
      </p:pic>
      <p:pic>
        <p:nvPicPr>
          <p:cNvPr id="7" name="Picture 6">
            <a:extLst>
              <a:ext uri="{FF2B5EF4-FFF2-40B4-BE49-F238E27FC236}">
                <a16:creationId xmlns:a16="http://schemas.microsoft.com/office/drawing/2014/main" id="{5F478513-E65D-46B9-8AED-2EA36690E1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3935091"/>
            <a:ext cx="1008112" cy="1003632"/>
          </a:xfrm>
          <a:prstGeom prst="rect">
            <a:avLst/>
          </a:prstGeom>
        </p:spPr>
      </p:pic>
      <p:pic>
        <p:nvPicPr>
          <p:cNvPr id="8" name="Picture 7">
            <a:extLst>
              <a:ext uri="{FF2B5EF4-FFF2-40B4-BE49-F238E27FC236}">
                <a16:creationId xmlns:a16="http://schemas.microsoft.com/office/drawing/2014/main" id="{45B10B9E-4C34-416F-83EA-181961CA1835}"/>
              </a:ext>
            </a:extLst>
          </p:cNvPr>
          <p:cNvPicPr>
            <a:picLocks noChangeAspect="1"/>
          </p:cNvPicPr>
          <p:nvPr/>
        </p:nvPicPr>
        <p:blipFill rotWithShape="1">
          <a:blip r:embed="rId8"/>
          <a:srcRect l="15350" t="27589" r="66538" b="57003"/>
          <a:stretch/>
        </p:blipFill>
        <p:spPr>
          <a:xfrm>
            <a:off x="1484150" y="5198756"/>
            <a:ext cx="1656184" cy="792088"/>
          </a:xfrm>
          <a:prstGeom prst="rect">
            <a:avLst/>
          </a:prstGeom>
        </p:spPr>
      </p:pic>
    </p:spTree>
    <p:extLst>
      <p:ext uri="{BB962C8B-B14F-4D97-AF65-F5344CB8AC3E}">
        <p14:creationId xmlns:p14="http://schemas.microsoft.com/office/powerpoint/2010/main" val="348114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64FC-DC7B-4710-8D13-881EA417D23D}"/>
              </a:ext>
            </a:extLst>
          </p:cNvPr>
          <p:cNvSpPr>
            <a:spLocks noGrp="1"/>
          </p:cNvSpPr>
          <p:nvPr>
            <p:ph type="title"/>
          </p:nvPr>
        </p:nvSpPr>
        <p:spPr/>
        <p:txBody>
          <a:bodyPr/>
          <a:lstStyle/>
          <a:p>
            <a:r>
              <a:rPr lang="en-US" dirty="0"/>
              <a:t>TALAIA (</a:t>
            </a:r>
            <a:r>
              <a:rPr lang="en-US" dirty="0" err="1"/>
              <a:t>evolución</a:t>
            </a:r>
            <a:r>
              <a:rPr lang="en-US" dirty="0"/>
              <a:t> de </a:t>
            </a:r>
            <a:r>
              <a:rPr lang="en-US" dirty="0" err="1"/>
              <a:t>SMARTxAC</a:t>
            </a:r>
            <a:r>
              <a:rPr lang="en-US" dirty="0"/>
              <a:t>, </a:t>
            </a:r>
            <a:r>
              <a:rPr lang="en-US" dirty="0" err="1"/>
              <a:t>ahora</a:t>
            </a:r>
            <a:r>
              <a:rPr lang="en-US" dirty="0"/>
              <a:t> </a:t>
            </a:r>
            <a:r>
              <a:rPr lang="en-US" dirty="0" err="1"/>
              <a:t>Auvik</a:t>
            </a:r>
            <a:r>
              <a:rPr lang="en-US" dirty="0"/>
              <a:t>)</a:t>
            </a:r>
            <a:endParaRPr lang="es-ES" dirty="0"/>
          </a:p>
        </p:txBody>
      </p:sp>
      <p:sp>
        <p:nvSpPr>
          <p:cNvPr id="3" name="Content Placeholder 2">
            <a:extLst>
              <a:ext uri="{FF2B5EF4-FFF2-40B4-BE49-F238E27FC236}">
                <a16:creationId xmlns:a16="http://schemas.microsoft.com/office/drawing/2014/main" id="{C19D0104-539C-429E-9FBE-05D241B44195}"/>
              </a:ext>
            </a:extLst>
          </p:cNvPr>
          <p:cNvSpPr>
            <a:spLocks noGrp="1"/>
          </p:cNvSpPr>
          <p:nvPr>
            <p:ph idx="1"/>
          </p:nvPr>
        </p:nvSpPr>
        <p:spPr>
          <a:xfrm>
            <a:off x="457200" y="765175"/>
            <a:ext cx="8435280" cy="5548337"/>
          </a:xfrm>
        </p:spPr>
        <p:txBody>
          <a:bodyPr/>
          <a:lstStyle/>
          <a:p>
            <a:r>
              <a:rPr lang="es-ES" dirty="0"/>
              <a:t>Talaia era un spin-off de la </a:t>
            </a:r>
            <a:r>
              <a:rPr lang="es-ES" dirty="0" err="1"/>
              <a:t>Universitat</a:t>
            </a:r>
            <a:r>
              <a:rPr lang="es-ES" dirty="0"/>
              <a:t> </a:t>
            </a:r>
            <a:r>
              <a:rPr lang="es-ES" dirty="0" err="1"/>
              <a:t>Politècnica</a:t>
            </a:r>
            <a:r>
              <a:rPr lang="es-ES" dirty="0"/>
              <a:t> de Catalunya (UPC / </a:t>
            </a:r>
            <a:r>
              <a:rPr lang="es-ES" dirty="0" err="1"/>
              <a:t>BarcelonaTech</a:t>
            </a:r>
            <a:r>
              <a:rPr lang="es-ES" dirty="0"/>
              <a:t>) para su antiguo proyecto </a:t>
            </a:r>
            <a:r>
              <a:rPr lang="es-ES" dirty="0" err="1"/>
              <a:t>SMARTxAC</a:t>
            </a:r>
            <a:r>
              <a:rPr lang="es-ES" dirty="0"/>
              <a:t> (Sistema de Monitorización de Tráfico para la </a:t>
            </a:r>
            <a:r>
              <a:rPr lang="es-ES" dirty="0" err="1"/>
              <a:t>Anella</a:t>
            </a:r>
            <a:r>
              <a:rPr lang="es-ES" dirty="0"/>
              <a:t> Científica) y fue comprado por </a:t>
            </a:r>
            <a:r>
              <a:rPr lang="es-ES" dirty="0" err="1"/>
              <a:t>Auvik</a:t>
            </a:r>
            <a:r>
              <a:rPr lang="es-ES" dirty="0"/>
              <a:t>.</a:t>
            </a:r>
          </a:p>
          <a:p>
            <a:r>
              <a:rPr lang="es-ES" dirty="0"/>
              <a:t>Obtiene información de </a:t>
            </a:r>
            <a:r>
              <a:rPr lang="es-ES" dirty="0" err="1"/>
              <a:t>Netflow</a:t>
            </a:r>
            <a:r>
              <a:rPr lang="es-ES" dirty="0"/>
              <a:t>, la analiza utilizando la DPI en paquetes tomados en tarjetas de captura en las líneas de conexión principales y muestra esta información en una interfaz gráfica.</a:t>
            </a:r>
          </a:p>
          <a:p>
            <a:r>
              <a:rPr lang="es-ES" dirty="0"/>
              <a:t>Es una solución </a:t>
            </a:r>
            <a:r>
              <a:rPr lang="es-ES" dirty="0" err="1"/>
              <a:t>multitenant</a:t>
            </a:r>
            <a:r>
              <a:rPr lang="es-ES" dirty="0"/>
              <a:t> (cada institución solo ve la información asociada con sus direcciones IP).</a:t>
            </a:r>
          </a:p>
          <a:p>
            <a:r>
              <a:rPr lang="es-ES" dirty="0"/>
              <a:t>Tiene vistas para aplicaciones, protocolos, top N, </a:t>
            </a:r>
            <a:r>
              <a:rPr lang="es-ES" dirty="0" err="1"/>
              <a:t>autozoom</a:t>
            </a:r>
            <a:r>
              <a:rPr lang="es-ES" dirty="0"/>
              <a:t>, geolocalización, anomalías, flujos e informes.</a:t>
            </a:r>
          </a:p>
          <a:p>
            <a:r>
              <a:rPr lang="es-ES" dirty="0"/>
              <a:t>La plataforma puede autenticar usuarios federados.</a:t>
            </a:r>
          </a:p>
          <a:p>
            <a:r>
              <a:rPr lang="es-ES" dirty="0" err="1"/>
              <a:t>Auvik</a:t>
            </a:r>
            <a:r>
              <a:rPr lang="es-ES" dirty="0"/>
              <a:t> ofrece una solución integrada para proveedores de servicios gestionados (MSP), que integra varias herramientas en una sola (gestión de configuración, supervisión de servicios, IPAM, gestión de inventario, gestión de contraseñas ...). No ofrecen la solución local ni el acceso federado.</a:t>
            </a:r>
          </a:p>
          <a:p>
            <a:endParaRPr lang="es-ES" dirty="0"/>
          </a:p>
        </p:txBody>
      </p:sp>
    </p:spTree>
    <p:extLst>
      <p:ext uri="{BB962C8B-B14F-4D97-AF65-F5344CB8AC3E}">
        <p14:creationId xmlns:p14="http://schemas.microsoft.com/office/powerpoint/2010/main" val="1963133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86CC-1B08-4219-A628-D7CD3D84C88E}"/>
              </a:ext>
            </a:extLst>
          </p:cNvPr>
          <p:cNvSpPr>
            <a:spLocks noGrp="1"/>
          </p:cNvSpPr>
          <p:nvPr>
            <p:ph type="title"/>
          </p:nvPr>
        </p:nvSpPr>
        <p:spPr/>
        <p:txBody>
          <a:bodyPr/>
          <a:lstStyle/>
          <a:p>
            <a:r>
              <a:rPr lang="es-ES" dirty="0"/>
              <a:t>NTOP/NTOPNG</a:t>
            </a:r>
          </a:p>
        </p:txBody>
      </p:sp>
      <p:sp>
        <p:nvSpPr>
          <p:cNvPr id="3" name="Content Placeholder 2">
            <a:extLst>
              <a:ext uri="{FF2B5EF4-FFF2-40B4-BE49-F238E27FC236}">
                <a16:creationId xmlns:a16="http://schemas.microsoft.com/office/drawing/2014/main" id="{3D089CA6-5E9F-4456-8B7D-EB87E008BE57}"/>
              </a:ext>
            </a:extLst>
          </p:cNvPr>
          <p:cNvSpPr>
            <a:spLocks noGrp="1"/>
          </p:cNvSpPr>
          <p:nvPr>
            <p:ph idx="1"/>
          </p:nvPr>
        </p:nvSpPr>
        <p:spPr/>
        <p:txBody>
          <a:bodyPr/>
          <a:lstStyle/>
          <a:p>
            <a:r>
              <a:rPr lang="en-US" dirty="0">
                <a:hlinkClick r:id="rId2"/>
              </a:rPr>
              <a:t>https://www.ntop.org/</a:t>
            </a:r>
            <a:endParaRPr lang="en-US" dirty="0"/>
          </a:p>
          <a:p>
            <a:r>
              <a:rPr lang="en-US" dirty="0"/>
              <a:t>Type: GPLv3 &amp; commercial (but free for Education)</a:t>
            </a:r>
          </a:p>
          <a:p>
            <a:r>
              <a:rPr lang="en-US" dirty="0"/>
              <a:t>Status: Updated</a:t>
            </a:r>
          </a:p>
          <a:p>
            <a:r>
              <a:rPr lang="en-US" dirty="0"/>
              <a:t>Threat intelligence feeds: No</a:t>
            </a:r>
          </a:p>
          <a:p>
            <a:r>
              <a:rPr lang="en-US" dirty="0"/>
              <a:t>Machine learning: No</a:t>
            </a:r>
          </a:p>
          <a:p>
            <a:r>
              <a:rPr lang="en-US" dirty="0"/>
              <a:t>Users: TSSG/WIT</a:t>
            </a:r>
          </a:p>
          <a:p>
            <a:r>
              <a:rPr lang="en-US" dirty="0"/>
              <a:t>Supported protocols/inputs: </a:t>
            </a:r>
            <a:r>
              <a:rPr lang="en-US" dirty="0" err="1"/>
              <a:t>sFlow</a:t>
            </a:r>
            <a:r>
              <a:rPr lang="en-US" dirty="0"/>
              <a:t>, NetFlow (v5 &amp; v9) and IPFIX support through </a:t>
            </a:r>
            <a:r>
              <a:rPr lang="en-US" dirty="0" err="1"/>
              <a:t>nProbe</a:t>
            </a:r>
            <a:endParaRPr lang="en-US" dirty="0"/>
          </a:p>
          <a:p>
            <a:endParaRPr lang="es-ES" dirty="0"/>
          </a:p>
        </p:txBody>
      </p:sp>
      <p:pic>
        <p:nvPicPr>
          <p:cNvPr id="4" name="Picture 3">
            <a:extLst>
              <a:ext uri="{FF2B5EF4-FFF2-40B4-BE49-F238E27FC236}">
                <a16:creationId xmlns:a16="http://schemas.microsoft.com/office/drawing/2014/main" id="{06BD54A6-ECD4-4B16-BEB4-8C8B27574472}"/>
              </a:ext>
            </a:extLst>
          </p:cNvPr>
          <p:cNvPicPr>
            <a:picLocks noChangeAspect="1"/>
          </p:cNvPicPr>
          <p:nvPr/>
        </p:nvPicPr>
        <p:blipFill rotWithShape="1">
          <a:blip r:embed="rId3"/>
          <a:srcRect l="3539" t="11496" r="86224" b="80815"/>
          <a:stretch/>
        </p:blipFill>
        <p:spPr>
          <a:xfrm>
            <a:off x="1187624" y="4941168"/>
            <a:ext cx="936104" cy="395288"/>
          </a:xfrm>
          <a:prstGeom prst="rect">
            <a:avLst/>
          </a:prstGeom>
        </p:spPr>
      </p:pic>
      <p:pic>
        <p:nvPicPr>
          <p:cNvPr id="5" name="Picture 4">
            <a:extLst>
              <a:ext uri="{FF2B5EF4-FFF2-40B4-BE49-F238E27FC236}">
                <a16:creationId xmlns:a16="http://schemas.microsoft.com/office/drawing/2014/main" id="{E1FD72D8-089E-4B98-9766-98832B8A8F3B}"/>
              </a:ext>
            </a:extLst>
          </p:cNvPr>
          <p:cNvPicPr>
            <a:picLocks noChangeAspect="1"/>
          </p:cNvPicPr>
          <p:nvPr/>
        </p:nvPicPr>
        <p:blipFill rotWithShape="1">
          <a:blip r:embed="rId4"/>
          <a:srcRect l="10770" t="19185" r="12987" b="14983"/>
          <a:stretch/>
        </p:blipFill>
        <p:spPr>
          <a:xfrm>
            <a:off x="3668291" y="3655353"/>
            <a:ext cx="5475709" cy="2658159"/>
          </a:xfrm>
          <a:prstGeom prst="rect">
            <a:avLst/>
          </a:prstGeom>
        </p:spPr>
      </p:pic>
    </p:spTree>
    <p:extLst>
      <p:ext uri="{BB962C8B-B14F-4D97-AF65-F5344CB8AC3E}">
        <p14:creationId xmlns:p14="http://schemas.microsoft.com/office/powerpoint/2010/main" val="281811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86CC-1B08-4219-A628-D7CD3D84C88E}"/>
              </a:ext>
            </a:extLst>
          </p:cNvPr>
          <p:cNvSpPr>
            <a:spLocks noGrp="1"/>
          </p:cNvSpPr>
          <p:nvPr>
            <p:ph type="title"/>
          </p:nvPr>
        </p:nvSpPr>
        <p:spPr/>
        <p:txBody>
          <a:bodyPr/>
          <a:lstStyle/>
          <a:p>
            <a:r>
              <a:rPr lang="es-ES" dirty="0"/>
              <a:t>NTOP/NTOPNG</a:t>
            </a:r>
          </a:p>
        </p:txBody>
      </p:sp>
      <p:sp>
        <p:nvSpPr>
          <p:cNvPr id="3" name="Content Placeholder 2">
            <a:extLst>
              <a:ext uri="{FF2B5EF4-FFF2-40B4-BE49-F238E27FC236}">
                <a16:creationId xmlns:a16="http://schemas.microsoft.com/office/drawing/2014/main" id="{3D089CA6-5E9F-4456-8B7D-EB87E008BE57}"/>
              </a:ext>
            </a:extLst>
          </p:cNvPr>
          <p:cNvSpPr>
            <a:spLocks noGrp="1"/>
          </p:cNvSpPr>
          <p:nvPr>
            <p:ph idx="1"/>
          </p:nvPr>
        </p:nvSpPr>
        <p:spPr/>
        <p:txBody>
          <a:bodyPr/>
          <a:lstStyle/>
          <a:p>
            <a:r>
              <a:rPr lang="es-ES" dirty="0"/>
              <a:t>NTOP-NG es un software de análisis de tráfico y recopilación de flujo que proporciona una GUI web para acceder a los datos de monitorización. Proporciona vistas detalladas de hosts activos, flujos, direcciones IP, direcciones MAC, sistemas autónomos.</a:t>
            </a:r>
          </a:p>
          <a:p>
            <a:r>
              <a:rPr lang="es-ES" dirty="0"/>
              <a:t>Se puede usar para monitorizar e informar en directo el rendimiento, las latencias de red y aplicación, el tiempo de ida y vuelta (RTT), las estadísticas de TCP (retransmisiones, paquetes fuera de servicio, paquetes perdidos) y bytes y paquetes transmitidos.</a:t>
            </a:r>
          </a:p>
          <a:p>
            <a:r>
              <a:rPr lang="es-ES" dirty="0"/>
              <a:t>Requiere instalar </a:t>
            </a:r>
            <a:r>
              <a:rPr lang="es-ES" dirty="0" err="1"/>
              <a:t>nProbe</a:t>
            </a:r>
            <a:r>
              <a:rPr lang="es-ES" dirty="0"/>
              <a:t> como un colector de flujo intermedio, una sonda para instalar “en medio” para una disección detallada de la aplicación L7 o un análisis en tiempo real por paquete. Este paso intermedio es necesario ya que </a:t>
            </a:r>
            <a:r>
              <a:rPr lang="es-ES" dirty="0" err="1"/>
              <a:t>ntopng</a:t>
            </a:r>
            <a:r>
              <a:rPr lang="es-ES" dirty="0"/>
              <a:t> no entiende </a:t>
            </a:r>
            <a:r>
              <a:rPr lang="es-ES" dirty="0" err="1"/>
              <a:t>Netflow</a:t>
            </a:r>
            <a:r>
              <a:rPr lang="es-ES" dirty="0"/>
              <a:t>, por lo que </a:t>
            </a:r>
            <a:r>
              <a:rPr lang="es-ES" dirty="0" err="1"/>
              <a:t>nProbe</a:t>
            </a:r>
            <a:r>
              <a:rPr lang="es-ES" dirty="0"/>
              <a:t> actúa como un traductor.</a:t>
            </a:r>
          </a:p>
          <a:p>
            <a:r>
              <a:rPr lang="es-ES" dirty="0"/>
              <a:t>NTOPNG puede escuchar un puerto SPAN directamente.</a:t>
            </a:r>
          </a:p>
          <a:p>
            <a:endParaRPr lang="es-ES" dirty="0"/>
          </a:p>
        </p:txBody>
      </p:sp>
    </p:spTree>
    <p:extLst>
      <p:ext uri="{BB962C8B-B14F-4D97-AF65-F5344CB8AC3E}">
        <p14:creationId xmlns:p14="http://schemas.microsoft.com/office/powerpoint/2010/main" val="82584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AE75-0193-43E0-9259-FDE20151C85F}"/>
              </a:ext>
            </a:extLst>
          </p:cNvPr>
          <p:cNvSpPr>
            <a:spLocks noGrp="1"/>
          </p:cNvSpPr>
          <p:nvPr>
            <p:ph type="title"/>
          </p:nvPr>
        </p:nvSpPr>
        <p:spPr/>
        <p:txBody>
          <a:bodyPr/>
          <a:lstStyle/>
          <a:p>
            <a:r>
              <a:rPr lang="es-ES" dirty="0" err="1"/>
              <a:t>Fastnetmon</a:t>
            </a:r>
            <a:r>
              <a:rPr lang="es-ES" dirty="0"/>
              <a:t> </a:t>
            </a:r>
            <a:r>
              <a:rPr lang="es-ES" dirty="0" err="1"/>
              <a:t>Community</a:t>
            </a:r>
            <a:r>
              <a:rPr lang="es-ES" dirty="0"/>
              <a:t> / </a:t>
            </a:r>
            <a:r>
              <a:rPr lang="es-ES" dirty="0" err="1"/>
              <a:t>Advanced</a:t>
            </a:r>
            <a:endParaRPr lang="es-ES" dirty="0"/>
          </a:p>
        </p:txBody>
      </p:sp>
      <p:sp>
        <p:nvSpPr>
          <p:cNvPr id="3" name="Content Placeholder 2">
            <a:extLst>
              <a:ext uri="{FF2B5EF4-FFF2-40B4-BE49-F238E27FC236}">
                <a16:creationId xmlns:a16="http://schemas.microsoft.com/office/drawing/2014/main" id="{ECE8A8AB-096A-4693-9F86-6CB50FE5D1D0}"/>
              </a:ext>
            </a:extLst>
          </p:cNvPr>
          <p:cNvSpPr>
            <a:spLocks noGrp="1"/>
          </p:cNvSpPr>
          <p:nvPr>
            <p:ph idx="1"/>
          </p:nvPr>
        </p:nvSpPr>
        <p:spPr>
          <a:xfrm>
            <a:off x="457200" y="765175"/>
            <a:ext cx="8435280" cy="5548337"/>
          </a:xfrm>
        </p:spPr>
        <p:txBody>
          <a:bodyPr/>
          <a:lstStyle/>
          <a:p>
            <a:r>
              <a:rPr lang="en-US" u="sng" dirty="0">
                <a:hlinkClick r:id="rId2"/>
              </a:rPr>
              <a:t>https://github.com/pavel-odintsov/fastnetmon,</a:t>
            </a:r>
            <a:r>
              <a:rPr lang="en-US" dirty="0"/>
              <a:t> </a:t>
            </a:r>
            <a:r>
              <a:rPr lang="en-US" u="sng" dirty="0">
                <a:hlinkClick r:id="rId3"/>
              </a:rPr>
              <a:t>https://fastnetmon.com/</a:t>
            </a:r>
            <a:endParaRPr lang="es-ES" dirty="0"/>
          </a:p>
          <a:p>
            <a:r>
              <a:rPr lang="en-US" dirty="0"/>
              <a:t>Type: Community edition Open source (GPLv2), Advanced edition commercial (free one-month trial license available)</a:t>
            </a:r>
            <a:endParaRPr lang="es-ES" dirty="0"/>
          </a:p>
          <a:p>
            <a:r>
              <a:rPr lang="en-US" dirty="0"/>
              <a:t>Status: Both editions updated, more development on Advanced edition.</a:t>
            </a:r>
            <a:endParaRPr lang="es-ES" dirty="0"/>
          </a:p>
          <a:p>
            <a:r>
              <a:rPr lang="en-US" dirty="0"/>
              <a:t>Threat intelligence: No</a:t>
            </a:r>
            <a:endParaRPr lang="es-ES" dirty="0"/>
          </a:p>
          <a:p>
            <a:r>
              <a:rPr lang="en-US" dirty="0"/>
              <a:t>Machine-learning: No</a:t>
            </a:r>
          </a:p>
          <a:p>
            <a:r>
              <a:rPr lang="en-US" dirty="0"/>
              <a:t>Supported protocols/inputs: NetFlow (v5, v9), IPFIX, </a:t>
            </a:r>
            <a:r>
              <a:rPr lang="en-US" dirty="0" err="1"/>
              <a:t>sFlow</a:t>
            </a:r>
            <a:r>
              <a:rPr lang="en-US" dirty="0"/>
              <a:t> (v4, v5), Port mirror/SPAN capture with PF_RING, </a:t>
            </a:r>
            <a:r>
              <a:rPr lang="en-US" dirty="0" err="1"/>
              <a:t>SnabbSwitch</a:t>
            </a:r>
            <a:r>
              <a:rPr lang="en-US" dirty="0"/>
              <a:t>, NETMAP and PCAP. Commercial version offers support for more protocols</a:t>
            </a:r>
            <a:endParaRPr lang="es-ES" dirty="0"/>
          </a:p>
          <a:p>
            <a:r>
              <a:rPr lang="en-US" dirty="0"/>
              <a:t>Users: </a:t>
            </a:r>
            <a:r>
              <a:rPr lang="en-US" dirty="0" err="1"/>
              <a:t>DeiC</a:t>
            </a:r>
            <a:r>
              <a:rPr lang="en-US" dirty="0"/>
              <a:t> (for DDPS)</a:t>
            </a:r>
            <a:endParaRPr lang="es-ES" dirty="0"/>
          </a:p>
          <a:p>
            <a:endParaRPr lang="es-ES" dirty="0"/>
          </a:p>
        </p:txBody>
      </p:sp>
      <p:pic>
        <p:nvPicPr>
          <p:cNvPr id="4" name="Content Placeholder 4">
            <a:extLst>
              <a:ext uri="{FF2B5EF4-FFF2-40B4-BE49-F238E27FC236}">
                <a16:creationId xmlns:a16="http://schemas.microsoft.com/office/drawing/2014/main" id="{07F3823C-C8F2-461A-A684-5E36723D1DCB}"/>
              </a:ext>
            </a:extLst>
          </p:cNvPr>
          <p:cNvPicPr>
            <a:picLocks noChangeAspect="1"/>
          </p:cNvPicPr>
          <p:nvPr/>
        </p:nvPicPr>
        <p:blipFill rotWithShape="1">
          <a:blip r:embed="rId4">
            <a:extLst>
              <a:ext uri="{28A0092B-C50C-407E-A947-70E740481C1C}">
                <a14:useLocalDpi xmlns:a14="http://schemas.microsoft.com/office/drawing/2010/main" val="0"/>
              </a:ext>
            </a:extLst>
          </a:blip>
          <a:srcRect r="49812" b="45159"/>
          <a:stretch/>
        </p:blipFill>
        <p:spPr bwMode="auto">
          <a:xfrm>
            <a:off x="4937540" y="4220568"/>
            <a:ext cx="4062952" cy="184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DF6027C-1B5C-424F-9244-E404A7B8D275}"/>
              </a:ext>
            </a:extLst>
          </p:cNvPr>
          <p:cNvSpPr/>
          <p:nvPr/>
        </p:nvSpPr>
        <p:spPr>
          <a:xfrm>
            <a:off x="4898786" y="6110721"/>
            <a:ext cx="8095400" cy="276999"/>
          </a:xfrm>
          <a:prstGeom prst="rect">
            <a:avLst/>
          </a:prstGeom>
        </p:spPr>
        <p:txBody>
          <a:bodyPr wrap="square">
            <a:spAutoFit/>
          </a:bodyPr>
          <a:lstStyle/>
          <a:p>
            <a:r>
              <a:rPr lang="es-ES" sz="1200" dirty="0"/>
              <a:t>https://fastnetmon.com/screenshoots-fastnetmon-advanced/</a:t>
            </a:r>
          </a:p>
        </p:txBody>
      </p:sp>
      <p:pic>
        <p:nvPicPr>
          <p:cNvPr id="6" name="Picture 5">
            <a:extLst>
              <a:ext uri="{FF2B5EF4-FFF2-40B4-BE49-F238E27FC236}">
                <a16:creationId xmlns:a16="http://schemas.microsoft.com/office/drawing/2014/main" id="{82A15D1B-3FC8-4416-AF48-29694B6B452A}"/>
              </a:ext>
            </a:extLst>
          </p:cNvPr>
          <p:cNvPicPr>
            <a:picLocks noChangeAspect="1"/>
          </p:cNvPicPr>
          <p:nvPr/>
        </p:nvPicPr>
        <p:blipFill rotWithShape="1">
          <a:blip r:embed="rId5"/>
          <a:srcRect l="5000" t="10781" r="81499" b="80815"/>
          <a:stretch/>
        </p:blipFill>
        <p:spPr>
          <a:xfrm>
            <a:off x="1099053" y="4653136"/>
            <a:ext cx="2674700" cy="936104"/>
          </a:xfrm>
          <a:prstGeom prst="rect">
            <a:avLst/>
          </a:prstGeom>
        </p:spPr>
      </p:pic>
    </p:spTree>
    <p:extLst>
      <p:ext uri="{BB962C8B-B14F-4D97-AF65-F5344CB8AC3E}">
        <p14:creationId xmlns:p14="http://schemas.microsoft.com/office/powerpoint/2010/main" val="324826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AE75-0193-43E0-9259-FDE20151C85F}"/>
              </a:ext>
            </a:extLst>
          </p:cNvPr>
          <p:cNvSpPr>
            <a:spLocks noGrp="1"/>
          </p:cNvSpPr>
          <p:nvPr>
            <p:ph type="title"/>
          </p:nvPr>
        </p:nvSpPr>
        <p:spPr/>
        <p:txBody>
          <a:bodyPr/>
          <a:lstStyle/>
          <a:p>
            <a:r>
              <a:rPr lang="es-ES" dirty="0" err="1"/>
              <a:t>Fastnetmon</a:t>
            </a:r>
            <a:r>
              <a:rPr lang="es-ES" dirty="0"/>
              <a:t> </a:t>
            </a:r>
            <a:r>
              <a:rPr lang="es-ES" dirty="0" err="1"/>
              <a:t>Community</a:t>
            </a:r>
            <a:r>
              <a:rPr lang="es-ES" dirty="0"/>
              <a:t> / </a:t>
            </a:r>
            <a:r>
              <a:rPr lang="es-ES" dirty="0" err="1"/>
              <a:t>Advanced</a:t>
            </a:r>
            <a:endParaRPr lang="es-ES" dirty="0"/>
          </a:p>
        </p:txBody>
      </p:sp>
      <p:sp>
        <p:nvSpPr>
          <p:cNvPr id="3" name="Content Placeholder 2">
            <a:extLst>
              <a:ext uri="{FF2B5EF4-FFF2-40B4-BE49-F238E27FC236}">
                <a16:creationId xmlns:a16="http://schemas.microsoft.com/office/drawing/2014/main" id="{ECE8A8AB-096A-4693-9F86-6CB50FE5D1D0}"/>
              </a:ext>
            </a:extLst>
          </p:cNvPr>
          <p:cNvSpPr>
            <a:spLocks noGrp="1"/>
          </p:cNvSpPr>
          <p:nvPr>
            <p:ph idx="1"/>
          </p:nvPr>
        </p:nvSpPr>
        <p:spPr/>
        <p:txBody>
          <a:bodyPr/>
          <a:lstStyle/>
          <a:p>
            <a:r>
              <a:rPr lang="es-ES" dirty="0" err="1"/>
              <a:t>FastNetMon</a:t>
            </a:r>
            <a:r>
              <a:rPr lang="es-ES" dirty="0"/>
              <a:t> es un detector volumétrico de DDoS capaz de realizar una acción configurable cuando se exceden los umbrales definidos (notificación, bloqueo, envío de reglas BGP </a:t>
            </a:r>
            <a:r>
              <a:rPr lang="es-ES" dirty="0" err="1"/>
              <a:t>Flowspec</a:t>
            </a:r>
            <a:r>
              <a:rPr lang="es-ES" dirty="0"/>
              <a:t>, apagado de un servidor ...).</a:t>
            </a:r>
          </a:p>
          <a:p>
            <a:r>
              <a:rPr lang="es-ES" dirty="0"/>
              <a:t>Las IP bloqueadas se anuncian a través de BGP con </a:t>
            </a:r>
            <a:r>
              <a:rPr lang="es-ES" dirty="0" err="1"/>
              <a:t>ExaBGP</a:t>
            </a:r>
            <a:r>
              <a:rPr lang="es-ES" dirty="0"/>
              <a:t>.</a:t>
            </a:r>
          </a:p>
          <a:p>
            <a:r>
              <a:rPr lang="es-ES" dirty="0"/>
              <a:t>Tiene soporte para los tipos de ataque más populares (</a:t>
            </a:r>
            <a:r>
              <a:rPr lang="es-ES" dirty="0" err="1"/>
              <a:t>syn_flood</a:t>
            </a:r>
            <a:r>
              <a:rPr lang="es-ES" dirty="0"/>
              <a:t>, </a:t>
            </a:r>
            <a:r>
              <a:rPr lang="es-ES" dirty="0" err="1"/>
              <a:t>udp_flood</a:t>
            </a:r>
            <a:r>
              <a:rPr lang="es-ES" dirty="0"/>
              <a:t>, </a:t>
            </a:r>
            <a:r>
              <a:rPr lang="es-ES" dirty="0" err="1"/>
              <a:t>icmp</a:t>
            </a:r>
            <a:r>
              <a:rPr lang="es-ES" dirty="0"/>
              <a:t> </a:t>
            </a:r>
            <a:r>
              <a:rPr lang="es-ES" dirty="0" err="1"/>
              <a:t>flood</a:t>
            </a:r>
            <a:r>
              <a:rPr lang="es-ES" dirty="0"/>
              <a:t>, </a:t>
            </a:r>
            <a:r>
              <a:rPr lang="es-ES" dirty="0" err="1"/>
              <a:t>ip_fragmentation_flood</a:t>
            </a:r>
            <a:r>
              <a:rPr lang="es-ES" dirty="0"/>
              <a:t>, amplificación DNS, amplificación NTP, amplificación SSDP, amplificación SNMP).</a:t>
            </a:r>
          </a:p>
          <a:p>
            <a:r>
              <a:rPr lang="es-ES" dirty="0"/>
              <a:t>Incluye una API y una base de datos en JSON para configuración / ataques. Se puede integrar con </a:t>
            </a:r>
            <a:r>
              <a:rPr lang="es-ES" dirty="0" err="1"/>
              <a:t>Graphite</a:t>
            </a:r>
            <a:r>
              <a:rPr lang="es-ES" dirty="0"/>
              <a:t> e </a:t>
            </a:r>
            <a:r>
              <a:rPr lang="es-ES" dirty="0" err="1"/>
              <a:t>InfluxDB</a:t>
            </a:r>
            <a:r>
              <a:rPr lang="es-ES" dirty="0"/>
              <a:t>.</a:t>
            </a:r>
          </a:p>
          <a:p>
            <a:r>
              <a:rPr lang="es-ES" dirty="0" err="1"/>
              <a:t>FastNetMon</a:t>
            </a:r>
            <a:r>
              <a:rPr lang="es-ES" dirty="0"/>
              <a:t> </a:t>
            </a:r>
            <a:r>
              <a:rPr lang="es-ES" dirty="0" err="1"/>
              <a:t>Advanced</a:t>
            </a:r>
            <a:r>
              <a:rPr lang="es-ES" dirty="0"/>
              <a:t> incluye soporte incluido para </a:t>
            </a:r>
            <a:r>
              <a:rPr lang="es-ES" dirty="0" err="1"/>
              <a:t>Grafana</a:t>
            </a:r>
            <a:r>
              <a:rPr lang="es-ES" dirty="0"/>
              <a:t>, usando </a:t>
            </a:r>
            <a:r>
              <a:rPr lang="es-ES" dirty="0" err="1"/>
              <a:t>InfluxDB</a:t>
            </a:r>
            <a:r>
              <a:rPr lang="es-ES" dirty="0"/>
              <a:t> o </a:t>
            </a:r>
            <a:r>
              <a:rPr lang="es-ES" dirty="0" err="1"/>
              <a:t>ClickHouse</a:t>
            </a:r>
            <a:r>
              <a:rPr lang="es-ES" dirty="0"/>
              <a:t>. Puede mostrar ancho de banda total, ancho de banda por host, ancho de banda por red e informes de tráfico a demanda (informes de pares, informes de prefijo). Algunos </a:t>
            </a:r>
            <a:r>
              <a:rPr lang="es-ES" dirty="0" err="1"/>
              <a:t>dashboards</a:t>
            </a:r>
            <a:r>
              <a:rPr lang="es-ES" dirty="0"/>
              <a:t> </a:t>
            </a:r>
            <a:r>
              <a:rPr lang="es-ES" dirty="0" err="1"/>
              <a:t>pre-creados</a:t>
            </a:r>
            <a:r>
              <a:rPr lang="es-ES" dirty="0"/>
              <a:t> están disponibles.</a:t>
            </a:r>
          </a:p>
          <a:p>
            <a:r>
              <a:rPr lang="es-ES" dirty="0"/>
              <a:t>Más diferencias en </a:t>
            </a:r>
            <a:r>
              <a:rPr lang="es-ES" dirty="0">
                <a:hlinkClick r:id="rId2"/>
              </a:rPr>
              <a:t>https://fastnetmon.com/compare-community-and-advanced/</a:t>
            </a:r>
            <a:r>
              <a:rPr lang="es-ES" dirty="0"/>
              <a:t> </a:t>
            </a:r>
          </a:p>
          <a:p>
            <a:endParaRPr lang="es-ES" dirty="0"/>
          </a:p>
        </p:txBody>
      </p:sp>
    </p:spTree>
    <p:extLst>
      <p:ext uri="{BB962C8B-B14F-4D97-AF65-F5344CB8AC3E}">
        <p14:creationId xmlns:p14="http://schemas.microsoft.com/office/powerpoint/2010/main" val="350437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87FDD-8A99-4DA6-BF28-E45987AD4A27}"/>
              </a:ext>
            </a:extLst>
          </p:cNvPr>
          <p:cNvSpPr>
            <a:spLocks noGrp="1"/>
          </p:cNvSpPr>
          <p:nvPr>
            <p:ph type="title"/>
          </p:nvPr>
        </p:nvSpPr>
        <p:spPr/>
        <p:txBody>
          <a:bodyPr/>
          <a:lstStyle/>
          <a:p>
            <a:r>
              <a:rPr lang="fr-FR" dirty="0"/>
              <a:t>DDPS (</a:t>
            </a:r>
            <a:r>
              <a:rPr lang="fr-FR" dirty="0" err="1"/>
              <a:t>DeiC</a:t>
            </a:r>
            <a:r>
              <a:rPr lang="fr-FR" dirty="0"/>
              <a:t> DDoS Protection Service)</a:t>
            </a:r>
            <a:endParaRPr lang="es-ES" dirty="0"/>
          </a:p>
        </p:txBody>
      </p:sp>
      <p:sp>
        <p:nvSpPr>
          <p:cNvPr id="4" name="Content Placeholder 3">
            <a:extLst>
              <a:ext uri="{FF2B5EF4-FFF2-40B4-BE49-F238E27FC236}">
                <a16:creationId xmlns:a16="http://schemas.microsoft.com/office/drawing/2014/main" id="{7C2CAABD-06C1-4B20-9F5F-13A5913E394E}"/>
              </a:ext>
            </a:extLst>
          </p:cNvPr>
          <p:cNvSpPr>
            <a:spLocks noGrp="1"/>
          </p:cNvSpPr>
          <p:nvPr>
            <p:ph idx="1"/>
          </p:nvPr>
        </p:nvSpPr>
        <p:spPr/>
        <p:txBody>
          <a:bodyPr/>
          <a:lstStyle/>
          <a:p>
            <a:r>
              <a:rPr lang="en-US" dirty="0"/>
              <a:t>https://github.com/deic-dk/DDPS-documentation</a:t>
            </a:r>
            <a:endParaRPr lang="es-ES" dirty="0"/>
          </a:p>
          <a:p>
            <a:r>
              <a:rPr lang="en-US" dirty="0"/>
              <a:t>Type: DDPS is copyright 2015-2017 </a:t>
            </a:r>
            <a:r>
              <a:rPr lang="en-US" dirty="0" err="1"/>
              <a:t>DeiC</a:t>
            </a:r>
            <a:r>
              <a:rPr lang="en-US" dirty="0"/>
              <a:t>, Denmark. Licensed under the Apache License, Version 2.0</a:t>
            </a:r>
            <a:endParaRPr lang="es-ES" dirty="0"/>
          </a:p>
          <a:p>
            <a:r>
              <a:rPr lang="en-US" dirty="0"/>
              <a:t>Status: Updated</a:t>
            </a:r>
            <a:endParaRPr lang="es-ES" dirty="0"/>
          </a:p>
          <a:p>
            <a:r>
              <a:rPr lang="en-US" dirty="0"/>
              <a:t>Threat intelligence: No</a:t>
            </a:r>
            <a:endParaRPr lang="es-ES" dirty="0"/>
          </a:p>
          <a:p>
            <a:r>
              <a:rPr lang="en-US" dirty="0"/>
              <a:t>Machine learning: No</a:t>
            </a:r>
            <a:endParaRPr lang="es-ES" dirty="0"/>
          </a:p>
          <a:p>
            <a:r>
              <a:rPr lang="en-US" dirty="0"/>
              <a:t>Users: </a:t>
            </a:r>
            <a:r>
              <a:rPr lang="en-US" dirty="0" err="1"/>
              <a:t>DeIC</a:t>
            </a:r>
            <a:endParaRPr lang="es-ES" dirty="0"/>
          </a:p>
          <a:p>
            <a:endParaRPr lang="es-ES" dirty="0"/>
          </a:p>
        </p:txBody>
      </p:sp>
      <p:pic>
        <p:nvPicPr>
          <p:cNvPr id="5" name="Picture 4">
            <a:extLst>
              <a:ext uri="{FF2B5EF4-FFF2-40B4-BE49-F238E27FC236}">
                <a16:creationId xmlns:a16="http://schemas.microsoft.com/office/drawing/2014/main" id="{2BDF5C7A-1BE5-487D-B6C6-E8269E8568E2}"/>
              </a:ext>
            </a:extLst>
          </p:cNvPr>
          <p:cNvPicPr>
            <a:picLocks noChangeAspect="1"/>
          </p:cNvPicPr>
          <p:nvPr/>
        </p:nvPicPr>
        <p:blipFill rotWithShape="1">
          <a:blip r:embed="rId2"/>
          <a:srcRect l="16138" t="9381" r="23225" b="16384"/>
          <a:stretch/>
        </p:blipFill>
        <p:spPr>
          <a:xfrm>
            <a:off x="3347864" y="2276400"/>
            <a:ext cx="5544616" cy="3816425"/>
          </a:xfrm>
          <a:prstGeom prst="rect">
            <a:avLst/>
          </a:prstGeom>
        </p:spPr>
      </p:pic>
      <p:sp>
        <p:nvSpPr>
          <p:cNvPr id="2" name="Rectangle 1">
            <a:extLst>
              <a:ext uri="{FF2B5EF4-FFF2-40B4-BE49-F238E27FC236}">
                <a16:creationId xmlns:a16="http://schemas.microsoft.com/office/drawing/2014/main" id="{E32D63CD-E526-4848-94A4-D52D668AA4A2}"/>
              </a:ext>
            </a:extLst>
          </p:cNvPr>
          <p:cNvSpPr/>
          <p:nvPr/>
        </p:nvSpPr>
        <p:spPr>
          <a:xfrm>
            <a:off x="3337861" y="6018503"/>
            <a:ext cx="6858000" cy="307777"/>
          </a:xfrm>
          <a:prstGeom prst="rect">
            <a:avLst/>
          </a:prstGeom>
        </p:spPr>
        <p:txBody>
          <a:bodyPr wrap="square">
            <a:spAutoFit/>
          </a:bodyPr>
          <a:lstStyle/>
          <a:p>
            <a:r>
              <a:rPr lang="es-ES" sz="1400" dirty="0"/>
              <a:t>https://github.com/deic-dk/DDPS-documentation</a:t>
            </a:r>
          </a:p>
        </p:txBody>
      </p:sp>
      <p:pic>
        <p:nvPicPr>
          <p:cNvPr id="6" name="Picture 5">
            <a:extLst>
              <a:ext uri="{FF2B5EF4-FFF2-40B4-BE49-F238E27FC236}">
                <a16:creationId xmlns:a16="http://schemas.microsoft.com/office/drawing/2014/main" id="{B057743D-A7B0-4A82-BF6E-8DBF863B1508}"/>
              </a:ext>
            </a:extLst>
          </p:cNvPr>
          <p:cNvPicPr>
            <a:picLocks noChangeAspect="1"/>
          </p:cNvPicPr>
          <p:nvPr/>
        </p:nvPicPr>
        <p:blipFill>
          <a:blip r:embed="rId3"/>
          <a:stretch>
            <a:fillRect/>
          </a:stretch>
        </p:blipFill>
        <p:spPr>
          <a:xfrm>
            <a:off x="1152234" y="3789040"/>
            <a:ext cx="1373138" cy="1373138"/>
          </a:xfrm>
          <a:prstGeom prst="rect">
            <a:avLst/>
          </a:prstGeom>
        </p:spPr>
      </p:pic>
    </p:spTree>
    <p:extLst>
      <p:ext uri="{BB962C8B-B14F-4D97-AF65-F5344CB8AC3E}">
        <p14:creationId xmlns:p14="http://schemas.microsoft.com/office/powerpoint/2010/main" val="4181388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87FDD-8A99-4DA6-BF28-E45987AD4A27}"/>
              </a:ext>
            </a:extLst>
          </p:cNvPr>
          <p:cNvSpPr>
            <a:spLocks noGrp="1"/>
          </p:cNvSpPr>
          <p:nvPr>
            <p:ph type="title"/>
          </p:nvPr>
        </p:nvSpPr>
        <p:spPr/>
        <p:txBody>
          <a:bodyPr/>
          <a:lstStyle/>
          <a:p>
            <a:r>
              <a:rPr lang="fr-FR" dirty="0"/>
              <a:t>DDPS (</a:t>
            </a:r>
            <a:r>
              <a:rPr lang="fr-FR" dirty="0" err="1"/>
              <a:t>DeiC</a:t>
            </a:r>
            <a:r>
              <a:rPr lang="fr-FR" dirty="0"/>
              <a:t> DDoS Protection Service)</a:t>
            </a:r>
            <a:endParaRPr lang="es-ES" dirty="0"/>
          </a:p>
        </p:txBody>
      </p:sp>
      <p:sp>
        <p:nvSpPr>
          <p:cNvPr id="4" name="Content Placeholder 3">
            <a:extLst>
              <a:ext uri="{FF2B5EF4-FFF2-40B4-BE49-F238E27FC236}">
                <a16:creationId xmlns:a16="http://schemas.microsoft.com/office/drawing/2014/main" id="{7C2CAABD-06C1-4B20-9F5F-13A5913E394E}"/>
              </a:ext>
            </a:extLst>
          </p:cNvPr>
          <p:cNvSpPr>
            <a:spLocks noGrp="1"/>
          </p:cNvSpPr>
          <p:nvPr>
            <p:ph idx="1"/>
          </p:nvPr>
        </p:nvSpPr>
        <p:spPr/>
        <p:txBody>
          <a:bodyPr/>
          <a:lstStyle/>
          <a:p>
            <a:r>
              <a:rPr lang="es-ES" dirty="0"/>
              <a:t>DDPS se basa en </a:t>
            </a:r>
            <a:r>
              <a:rPr lang="es-ES" dirty="0" err="1"/>
              <a:t>FastNetMon</a:t>
            </a:r>
            <a:r>
              <a:rPr lang="es-ES" dirty="0"/>
              <a:t> </a:t>
            </a:r>
            <a:r>
              <a:rPr lang="es-ES" dirty="0" err="1"/>
              <a:t>Community</a:t>
            </a:r>
            <a:r>
              <a:rPr lang="es-ES" dirty="0"/>
              <a:t> y es un sistema automatizado para la mitigación de DDoS: detecta ataques y activa automáticamente la mitigación.</a:t>
            </a:r>
          </a:p>
          <a:p>
            <a:r>
              <a:rPr lang="es-ES" dirty="0"/>
              <a:t>Basado en BGP </a:t>
            </a:r>
            <a:r>
              <a:rPr lang="es-ES" dirty="0" err="1"/>
              <a:t>Flowspec</a:t>
            </a:r>
            <a:r>
              <a:rPr lang="es-ES" dirty="0"/>
              <a:t>, está destinado a ser utilizado en un sistema donde la detección se coloca lo más cerca posible del objetivo (</a:t>
            </a:r>
            <a:r>
              <a:rPr lang="es-ES" dirty="0" err="1"/>
              <a:t>FastNetMon</a:t>
            </a:r>
            <a:r>
              <a:rPr lang="es-ES" dirty="0"/>
              <a:t> en la red del cliente) y la mitigación se coloca lo más cerca posible de la(s) fuente(s) del ataque (</a:t>
            </a:r>
            <a:r>
              <a:rPr lang="es-ES" dirty="0" err="1"/>
              <a:t>DeiC</a:t>
            </a:r>
            <a:r>
              <a:rPr lang="es-ES" dirty="0"/>
              <a:t>).</a:t>
            </a:r>
          </a:p>
          <a:p>
            <a:r>
              <a:rPr lang="es-ES" dirty="0"/>
              <a:t>Los usuarios finales pueden agregar, editar o cancelar reglas de mitigación, así como ver reglas archivadas e información estadística.</a:t>
            </a:r>
          </a:p>
          <a:p>
            <a:r>
              <a:rPr lang="es-ES" dirty="0"/>
              <a:t>El proyecto se divide en subproyectos:</a:t>
            </a:r>
          </a:p>
          <a:p>
            <a:pPr lvl="1"/>
            <a:r>
              <a:rPr lang="es-ES" dirty="0"/>
              <a:t>DDPS </a:t>
            </a:r>
            <a:r>
              <a:rPr lang="es-ES" dirty="0" err="1"/>
              <a:t>fastnetmon</a:t>
            </a:r>
            <a:endParaRPr lang="es-ES" dirty="0"/>
          </a:p>
          <a:p>
            <a:pPr lvl="1"/>
            <a:r>
              <a:rPr lang="es-ES" dirty="0"/>
              <a:t>DDPS </a:t>
            </a:r>
            <a:r>
              <a:rPr lang="es-ES" dirty="0" err="1"/>
              <a:t>database</a:t>
            </a:r>
            <a:r>
              <a:rPr lang="es-ES" dirty="0"/>
              <a:t> </a:t>
            </a:r>
            <a:r>
              <a:rPr lang="es-ES" dirty="0" err="1"/>
              <a:t>daemon</a:t>
            </a:r>
            <a:endParaRPr lang="es-ES" dirty="0"/>
          </a:p>
          <a:p>
            <a:pPr lvl="1"/>
            <a:r>
              <a:rPr lang="es-ES" dirty="0"/>
              <a:t>DDPS NODE</a:t>
            </a:r>
          </a:p>
          <a:p>
            <a:pPr lvl="1"/>
            <a:r>
              <a:rPr lang="es-ES" dirty="0"/>
              <a:t>DDPS web-</a:t>
            </a:r>
            <a:r>
              <a:rPr lang="es-ES" dirty="0" err="1"/>
              <a:t>user</a:t>
            </a:r>
            <a:r>
              <a:rPr lang="es-ES" dirty="0"/>
              <a:t> interface</a:t>
            </a:r>
          </a:p>
          <a:p>
            <a:pPr lvl="1"/>
            <a:r>
              <a:rPr lang="es-ES" dirty="0"/>
              <a:t>DDPS </a:t>
            </a:r>
            <a:r>
              <a:rPr lang="es-ES" dirty="0" err="1"/>
              <a:t>Customer</a:t>
            </a:r>
            <a:r>
              <a:rPr lang="es-ES" dirty="0"/>
              <a:t> </a:t>
            </a:r>
            <a:r>
              <a:rPr lang="es-ES" dirty="0" err="1"/>
              <a:t>Site</a:t>
            </a:r>
            <a:r>
              <a:rPr lang="es-ES" dirty="0"/>
              <a:t> </a:t>
            </a:r>
            <a:r>
              <a:rPr lang="es-ES" dirty="0" err="1"/>
              <a:t>Simulation</a:t>
            </a:r>
            <a:endParaRPr lang="es-ES" dirty="0"/>
          </a:p>
          <a:p>
            <a:pPr lvl="1"/>
            <a:r>
              <a:rPr lang="es-ES" dirty="0"/>
              <a:t>DDPS DDoS </a:t>
            </a:r>
            <a:r>
              <a:rPr lang="es-ES" dirty="0" err="1"/>
              <a:t>simulator</a:t>
            </a:r>
            <a:endParaRPr lang="es-ES" dirty="0"/>
          </a:p>
          <a:p>
            <a:endParaRPr lang="es-ES" dirty="0"/>
          </a:p>
        </p:txBody>
      </p:sp>
    </p:spTree>
    <p:extLst>
      <p:ext uri="{BB962C8B-B14F-4D97-AF65-F5344CB8AC3E}">
        <p14:creationId xmlns:p14="http://schemas.microsoft.com/office/powerpoint/2010/main" val="122654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EAE8-73D2-4088-9DF4-3172EBE7FDAC}"/>
              </a:ext>
            </a:extLst>
          </p:cNvPr>
          <p:cNvSpPr>
            <a:spLocks noGrp="1"/>
          </p:cNvSpPr>
          <p:nvPr>
            <p:ph type="title"/>
          </p:nvPr>
        </p:nvSpPr>
        <p:spPr/>
        <p:txBody>
          <a:bodyPr/>
          <a:lstStyle/>
          <a:p>
            <a:r>
              <a:rPr lang="en-GB" dirty="0"/>
              <a:t>Arbor Networks SP (</a:t>
            </a:r>
            <a:r>
              <a:rPr lang="en-GB" dirty="0" err="1"/>
              <a:t>Peakflow</a:t>
            </a:r>
            <a:r>
              <a:rPr lang="en-GB" dirty="0"/>
              <a:t>, Sightline) (+TMS) (</a:t>
            </a:r>
            <a:r>
              <a:rPr lang="en-GB" dirty="0" err="1"/>
              <a:t>Netscout</a:t>
            </a:r>
            <a:r>
              <a:rPr lang="en-GB" dirty="0"/>
              <a:t>, antes Arbor)</a:t>
            </a:r>
          </a:p>
        </p:txBody>
      </p:sp>
      <p:sp>
        <p:nvSpPr>
          <p:cNvPr id="3" name="Content Placeholder 2">
            <a:extLst>
              <a:ext uri="{FF2B5EF4-FFF2-40B4-BE49-F238E27FC236}">
                <a16:creationId xmlns:a16="http://schemas.microsoft.com/office/drawing/2014/main" id="{8369D66E-58A3-48EC-9B01-729A44E2137E}"/>
              </a:ext>
            </a:extLst>
          </p:cNvPr>
          <p:cNvSpPr>
            <a:spLocks noGrp="1"/>
          </p:cNvSpPr>
          <p:nvPr>
            <p:ph idx="1"/>
          </p:nvPr>
        </p:nvSpPr>
        <p:spPr/>
        <p:txBody>
          <a:bodyPr/>
          <a:lstStyle/>
          <a:p>
            <a:r>
              <a:rPr lang="en-GB" u="sng" dirty="0">
                <a:hlinkClick r:id="rId2"/>
              </a:rPr>
              <a:t>https://www.netscout.com/arbor-ddos</a:t>
            </a:r>
            <a:endParaRPr lang="en-GB" dirty="0"/>
          </a:p>
          <a:p>
            <a:r>
              <a:rPr lang="en-GB" dirty="0"/>
              <a:t>Type: commercial</a:t>
            </a:r>
          </a:p>
          <a:p>
            <a:r>
              <a:rPr lang="en-GB" dirty="0"/>
              <a:t>Status: on-premises, evolving to a cloud-based mitigation solution</a:t>
            </a:r>
          </a:p>
          <a:p>
            <a:r>
              <a:rPr lang="en-GB" dirty="0"/>
              <a:t>Threat intelligence feeds: yes</a:t>
            </a:r>
          </a:p>
          <a:p>
            <a:r>
              <a:rPr lang="en-US" dirty="0"/>
              <a:t>Supported protocols/inputs: NetFlow, </a:t>
            </a:r>
            <a:r>
              <a:rPr lang="en-US" dirty="0" err="1"/>
              <a:t>sFlow</a:t>
            </a:r>
            <a:r>
              <a:rPr lang="en-US" dirty="0"/>
              <a:t>, J-Flow, IP FIX, </a:t>
            </a:r>
            <a:endParaRPr lang="en-GB" dirty="0"/>
          </a:p>
          <a:p>
            <a:r>
              <a:rPr lang="en-GB" dirty="0"/>
              <a:t>Users: </a:t>
            </a:r>
            <a:r>
              <a:rPr lang="en-GB" dirty="0" err="1"/>
              <a:t>BelNET</a:t>
            </a:r>
            <a:r>
              <a:rPr lang="en-GB" dirty="0"/>
              <a:t>, CSUC, JISC</a:t>
            </a:r>
          </a:p>
          <a:p>
            <a:r>
              <a:rPr lang="en-GB" dirty="0"/>
              <a:t>Arbor offers a solution for monitoring (</a:t>
            </a:r>
            <a:r>
              <a:rPr lang="en-GB" dirty="0" err="1"/>
              <a:t>Peakflow</a:t>
            </a:r>
            <a:r>
              <a:rPr lang="en-GB" dirty="0"/>
              <a:t>/SP) and a different product for DDoS mitigation (TMS), although the front-end is in the SP. It is based on </a:t>
            </a:r>
            <a:r>
              <a:rPr lang="en-GB" dirty="0" err="1"/>
              <a:t>Netflow</a:t>
            </a:r>
            <a:r>
              <a:rPr lang="en-GB" dirty="0"/>
              <a:t>, SNMP and BGP information. It compares </a:t>
            </a:r>
            <a:r>
              <a:rPr lang="en-GB" dirty="0" err="1"/>
              <a:t>Netflow</a:t>
            </a:r>
            <a:r>
              <a:rPr lang="en-GB" dirty="0"/>
              <a:t> data to SNMP data to set the thresholds. It works with pre-defined managed objects and it has four main functions:</a:t>
            </a:r>
          </a:p>
          <a:p>
            <a:pPr lvl="1"/>
            <a:r>
              <a:rPr lang="en-GB" dirty="0"/>
              <a:t>Monitoring (SP)</a:t>
            </a:r>
          </a:p>
          <a:p>
            <a:pPr lvl="1"/>
            <a:r>
              <a:rPr lang="en-GB" dirty="0"/>
              <a:t>DDoS detection (SP)</a:t>
            </a:r>
          </a:p>
          <a:p>
            <a:pPr lvl="1"/>
            <a:r>
              <a:rPr lang="en-GB" dirty="0"/>
              <a:t>DDoS mitigation (TMS)</a:t>
            </a:r>
          </a:p>
          <a:p>
            <a:pPr lvl="1"/>
            <a:r>
              <a:rPr lang="en-GB" dirty="0"/>
              <a:t>Reports (SP)</a:t>
            </a:r>
          </a:p>
          <a:p>
            <a:endParaRPr lang="en-GB" dirty="0"/>
          </a:p>
        </p:txBody>
      </p:sp>
      <p:pic>
        <p:nvPicPr>
          <p:cNvPr id="4" name="Picture 3">
            <a:extLst>
              <a:ext uri="{FF2B5EF4-FFF2-40B4-BE49-F238E27FC236}">
                <a16:creationId xmlns:a16="http://schemas.microsoft.com/office/drawing/2014/main" id="{1EF20CF1-1AF4-4B47-BD84-7CC31BBDCC9A}"/>
              </a:ext>
            </a:extLst>
          </p:cNvPr>
          <p:cNvPicPr>
            <a:picLocks noChangeAspect="1"/>
          </p:cNvPicPr>
          <p:nvPr/>
        </p:nvPicPr>
        <p:blipFill rotWithShape="1">
          <a:blip r:embed="rId3"/>
          <a:srcRect l="440" t="7349" r="3560" b="23352"/>
          <a:stretch/>
        </p:blipFill>
        <p:spPr>
          <a:xfrm>
            <a:off x="5940152" y="4463314"/>
            <a:ext cx="3203848" cy="1850197"/>
          </a:xfrm>
          <a:prstGeom prst="rect">
            <a:avLst/>
          </a:prstGeom>
        </p:spPr>
      </p:pic>
    </p:spTree>
    <p:extLst>
      <p:ext uri="{BB962C8B-B14F-4D97-AF65-F5344CB8AC3E}">
        <p14:creationId xmlns:p14="http://schemas.microsoft.com/office/powerpoint/2010/main" val="76141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EF11-F780-48EF-AA00-B9A38C776DBD}"/>
              </a:ext>
            </a:extLst>
          </p:cNvPr>
          <p:cNvSpPr>
            <a:spLocks noGrp="1"/>
          </p:cNvSpPr>
          <p:nvPr>
            <p:ph type="title"/>
          </p:nvPr>
        </p:nvSpPr>
        <p:spPr/>
        <p:txBody>
          <a:bodyPr/>
          <a:lstStyle/>
          <a:p>
            <a:r>
              <a:rPr lang="en-GB" dirty="0"/>
              <a:t>Disclaimer</a:t>
            </a:r>
          </a:p>
        </p:txBody>
      </p:sp>
      <p:sp>
        <p:nvSpPr>
          <p:cNvPr id="4" name="Content Placeholder 3">
            <a:extLst>
              <a:ext uri="{FF2B5EF4-FFF2-40B4-BE49-F238E27FC236}">
                <a16:creationId xmlns:a16="http://schemas.microsoft.com/office/drawing/2014/main" id="{914BE763-D84B-44D9-8AD5-AB67D4E6964F}"/>
              </a:ext>
            </a:extLst>
          </p:cNvPr>
          <p:cNvSpPr>
            <a:spLocks noGrp="1"/>
          </p:cNvSpPr>
          <p:nvPr>
            <p:ph idx="1"/>
          </p:nvPr>
        </p:nvSpPr>
        <p:spPr/>
        <p:txBody>
          <a:bodyPr/>
          <a:lstStyle/>
          <a:p>
            <a:r>
              <a:rPr lang="en-GB" dirty="0"/>
              <a:t>Ni soy </a:t>
            </a:r>
            <a:r>
              <a:rPr lang="en-GB" dirty="0" err="1"/>
              <a:t>desarrolladora</a:t>
            </a:r>
            <a:r>
              <a:rPr lang="en-GB" dirty="0"/>
              <a:t> </a:t>
            </a:r>
            <a:r>
              <a:rPr lang="en-GB" dirty="0" err="1"/>
              <a:t>ni</a:t>
            </a:r>
            <a:r>
              <a:rPr lang="en-GB" dirty="0"/>
              <a:t> </a:t>
            </a:r>
            <a:r>
              <a:rPr lang="en-GB" dirty="0" err="1"/>
              <a:t>experta</a:t>
            </a:r>
            <a:r>
              <a:rPr lang="en-GB" dirty="0"/>
              <a:t> </a:t>
            </a:r>
            <a:r>
              <a:rPr lang="en-GB" dirty="0" err="1"/>
              <a:t>en</a:t>
            </a:r>
            <a:r>
              <a:rPr lang="en-GB" dirty="0"/>
              <a:t> las </a:t>
            </a:r>
            <a:r>
              <a:rPr lang="en-GB" dirty="0" err="1"/>
              <a:t>siguientes</a:t>
            </a:r>
            <a:r>
              <a:rPr lang="en-GB" dirty="0"/>
              <a:t> </a:t>
            </a:r>
            <a:r>
              <a:rPr lang="en-GB" dirty="0" err="1"/>
              <a:t>herramientas</a:t>
            </a:r>
            <a:r>
              <a:rPr lang="en-GB" dirty="0"/>
              <a:t> de </a:t>
            </a:r>
            <a:r>
              <a:rPr lang="en-GB" dirty="0" err="1"/>
              <a:t>monitorización</a:t>
            </a:r>
            <a:r>
              <a:rPr lang="en-GB" dirty="0"/>
              <a:t> de </a:t>
            </a:r>
            <a:r>
              <a:rPr lang="en-GB" dirty="0" err="1"/>
              <a:t>flujos</a:t>
            </a:r>
            <a:r>
              <a:rPr lang="en-GB" dirty="0"/>
              <a:t>. Soy </a:t>
            </a:r>
            <a:r>
              <a:rPr lang="en-GB" dirty="0" err="1"/>
              <a:t>usuaria</a:t>
            </a:r>
            <a:r>
              <a:rPr lang="en-GB" dirty="0"/>
              <a:t> de </a:t>
            </a:r>
            <a:r>
              <a:rPr lang="en-GB" dirty="0" err="1"/>
              <a:t>algunas</a:t>
            </a:r>
            <a:r>
              <a:rPr lang="en-GB" dirty="0"/>
              <a:t> de </a:t>
            </a:r>
            <a:r>
              <a:rPr lang="en-GB" dirty="0" err="1"/>
              <a:t>estas</a:t>
            </a:r>
            <a:r>
              <a:rPr lang="en-GB" dirty="0"/>
              <a:t> </a:t>
            </a:r>
            <a:r>
              <a:rPr lang="en-GB" dirty="0" err="1"/>
              <a:t>herramientas</a:t>
            </a:r>
            <a:r>
              <a:rPr lang="en-GB" dirty="0"/>
              <a:t> y he </a:t>
            </a:r>
            <a:r>
              <a:rPr lang="en-GB" dirty="0" err="1"/>
              <a:t>colaborado</a:t>
            </a:r>
            <a:r>
              <a:rPr lang="en-GB" dirty="0"/>
              <a:t> </a:t>
            </a:r>
            <a:r>
              <a:rPr lang="en-GB" dirty="0" err="1"/>
              <a:t>en</a:t>
            </a:r>
            <a:r>
              <a:rPr lang="en-GB" dirty="0"/>
              <a:t> </a:t>
            </a:r>
            <a:r>
              <a:rPr lang="en-GB" dirty="0" err="1"/>
              <a:t>recopilando</a:t>
            </a:r>
            <a:r>
              <a:rPr lang="en-GB" dirty="0"/>
              <a:t> </a:t>
            </a:r>
            <a:r>
              <a:rPr lang="en-GB" dirty="0" err="1"/>
              <a:t>información</a:t>
            </a:r>
            <a:r>
              <a:rPr lang="en-GB" dirty="0"/>
              <a:t> dentro de </a:t>
            </a:r>
            <a:r>
              <a:rPr lang="en-GB" dirty="0" err="1"/>
              <a:t>Géant</a:t>
            </a:r>
            <a:r>
              <a:rPr lang="en-GB" dirty="0"/>
              <a:t>. </a:t>
            </a:r>
          </a:p>
          <a:p>
            <a:endParaRPr lang="en-GB" dirty="0"/>
          </a:p>
          <a:p>
            <a:r>
              <a:rPr lang="en-GB" dirty="0"/>
              <a:t>La idea era </a:t>
            </a:r>
            <a:r>
              <a:rPr lang="en-GB" dirty="0" err="1"/>
              <a:t>ofrecer</a:t>
            </a:r>
            <a:r>
              <a:rPr lang="en-GB" dirty="0"/>
              <a:t> a la </a:t>
            </a:r>
            <a:r>
              <a:rPr lang="en-GB" dirty="0" err="1"/>
              <a:t>comunidad</a:t>
            </a:r>
            <a:r>
              <a:rPr lang="en-GB" dirty="0"/>
              <a:t> SIG-NOC (Special Interest Group – Network operation Centres) un </a:t>
            </a:r>
            <a:r>
              <a:rPr lang="en-GB" dirty="0" err="1"/>
              <a:t>resumen</a:t>
            </a:r>
            <a:r>
              <a:rPr lang="en-GB" dirty="0"/>
              <a:t> con </a:t>
            </a:r>
            <a:r>
              <a:rPr lang="en-GB" dirty="0" err="1"/>
              <a:t>información</a:t>
            </a:r>
            <a:r>
              <a:rPr lang="en-GB" dirty="0"/>
              <a:t> </a:t>
            </a:r>
            <a:r>
              <a:rPr lang="en-GB" dirty="0" err="1"/>
              <a:t>útil</a:t>
            </a:r>
            <a:r>
              <a:rPr lang="en-GB" dirty="0"/>
              <a:t> </a:t>
            </a:r>
            <a:r>
              <a:rPr lang="en-GB" dirty="0" err="1"/>
              <a:t>sobre</a:t>
            </a:r>
            <a:r>
              <a:rPr lang="en-GB" dirty="0"/>
              <a:t> </a:t>
            </a:r>
            <a:r>
              <a:rPr lang="en-GB" dirty="0" err="1"/>
              <a:t>herramientas</a:t>
            </a:r>
            <a:r>
              <a:rPr lang="en-GB" dirty="0"/>
              <a:t> de </a:t>
            </a:r>
            <a:r>
              <a:rPr lang="en-GB" dirty="0" err="1"/>
              <a:t>monitorización</a:t>
            </a:r>
            <a:r>
              <a:rPr lang="en-GB" dirty="0"/>
              <a:t> de </a:t>
            </a:r>
            <a:r>
              <a:rPr lang="en-GB" dirty="0" err="1"/>
              <a:t>flujos</a:t>
            </a:r>
            <a:r>
              <a:rPr lang="en-GB" dirty="0"/>
              <a:t>.</a:t>
            </a:r>
          </a:p>
          <a:p>
            <a:endParaRPr lang="en-GB" dirty="0"/>
          </a:p>
          <a:p>
            <a:endParaRPr lang="en-GB" dirty="0"/>
          </a:p>
        </p:txBody>
      </p:sp>
    </p:spTree>
    <p:extLst>
      <p:ext uri="{BB962C8B-B14F-4D97-AF65-F5344CB8AC3E}">
        <p14:creationId xmlns:p14="http://schemas.microsoft.com/office/powerpoint/2010/main" val="2581654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EAE8-73D2-4088-9DF4-3172EBE7FDAC}"/>
              </a:ext>
            </a:extLst>
          </p:cNvPr>
          <p:cNvSpPr>
            <a:spLocks noGrp="1"/>
          </p:cNvSpPr>
          <p:nvPr>
            <p:ph type="title"/>
          </p:nvPr>
        </p:nvSpPr>
        <p:spPr/>
        <p:txBody>
          <a:bodyPr/>
          <a:lstStyle/>
          <a:p>
            <a:r>
              <a:rPr lang="en-GB" dirty="0"/>
              <a:t>Arbor Networks SP (</a:t>
            </a:r>
            <a:r>
              <a:rPr lang="en-GB" dirty="0" err="1"/>
              <a:t>Peakflow</a:t>
            </a:r>
            <a:r>
              <a:rPr lang="en-GB" dirty="0"/>
              <a:t>, Sightline) (+TMS) (</a:t>
            </a:r>
            <a:r>
              <a:rPr lang="en-GB" dirty="0" err="1"/>
              <a:t>Netscout</a:t>
            </a:r>
            <a:r>
              <a:rPr lang="en-GB" dirty="0"/>
              <a:t>, antes Arbor)</a:t>
            </a:r>
          </a:p>
        </p:txBody>
      </p:sp>
      <p:sp>
        <p:nvSpPr>
          <p:cNvPr id="3" name="Content Placeholder 2">
            <a:extLst>
              <a:ext uri="{FF2B5EF4-FFF2-40B4-BE49-F238E27FC236}">
                <a16:creationId xmlns:a16="http://schemas.microsoft.com/office/drawing/2014/main" id="{8369D66E-58A3-48EC-9B01-729A44E2137E}"/>
              </a:ext>
            </a:extLst>
          </p:cNvPr>
          <p:cNvSpPr>
            <a:spLocks noGrp="1"/>
          </p:cNvSpPr>
          <p:nvPr>
            <p:ph idx="1"/>
          </p:nvPr>
        </p:nvSpPr>
        <p:spPr/>
        <p:txBody>
          <a:bodyPr/>
          <a:lstStyle/>
          <a:p>
            <a:r>
              <a:rPr lang="es-ES" dirty="0"/>
              <a:t>Ofrece diferentes vistas, como:</a:t>
            </a:r>
          </a:p>
          <a:p>
            <a:pPr lvl="1"/>
            <a:r>
              <a:rPr lang="es-ES" dirty="0"/>
              <a:t>Tráfico (por aplicación, AS, cliente, protocolo, etc.)</a:t>
            </a:r>
          </a:p>
          <a:p>
            <a:pPr lvl="1"/>
            <a:r>
              <a:rPr lang="es-ES" dirty="0"/>
              <a:t>Alertas (incluyendo resumen, informes de actividad, etc.)</a:t>
            </a:r>
          </a:p>
          <a:p>
            <a:pPr lvl="1"/>
            <a:r>
              <a:rPr lang="es-ES" dirty="0"/>
              <a:t>Mitigaciones</a:t>
            </a:r>
          </a:p>
          <a:p>
            <a:pPr lvl="1"/>
            <a:r>
              <a:rPr lang="es-ES" dirty="0"/>
              <a:t>Informes</a:t>
            </a:r>
          </a:p>
          <a:p>
            <a:r>
              <a:rPr lang="es-ES" dirty="0"/>
              <a:t>Los umbrales de alertas son definidos por los administradores de la plataforma.</a:t>
            </a:r>
          </a:p>
          <a:p>
            <a:r>
              <a:rPr lang="es-ES" dirty="0"/>
              <a:t>Hay tres tipos diferentes de detección:</a:t>
            </a:r>
          </a:p>
          <a:p>
            <a:pPr lvl="1"/>
            <a:r>
              <a:rPr lang="es-ES" dirty="0"/>
              <a:t>Umbral (fijo), en bps y </a:t>
            </a:r>
            <a:r>
              <a:rPr lang="es-ES" dirty="0" err="1"/>
              <a:t>pps</a:t>
            </a:r>
            <a:r>
              <a:rPr lang="es-ES" dirty="0"/>
              <a:t>. Se aplica a todo el objeto.</a:t>
            </a:r>
          </a:p>
          <a:p>
            <a:pPr lvl="1"/>
            <a:r>
              <a:rPr lang="es-ES" dirty="0"/>
              <a:t>Perfil (con diferentes factores multiplicadores configurables) en bps y </a:t>
            </a:r>
            <a:r>
              <a:rPr lang="es-ES" dirty="0" err="1"/>
              <a:t>pps</a:t>
            </a:r>
            <a:r>
              <a:rPr lang="es-ES" dirty="0"/>
              <a:t>. Se aplica a todo el objeto.</a:t>
            </a:r>
          </a:p>
          <a:p>
            <a:pPr lvl="1"/>
            <a:r>
              <a:rPr lang="es-ES" dirty="0"/>
              <a:t>Host, en bps y </a:t>
            </a:r>
            <a:r>
              <a:rPr lang="es-ES" dirty="0" err="1"/>
              <a:t>pps</a:t>
            </a:r>
            <a:r>
              <a:rPr lang="es-ES" dirty="0"/>
              <a:t>. Se aplica a cada host dentro del objeto. Existen muchos tipos de protocolos y los administradores deben definir un umbral para cada uno de ellos (NTP, ICMP, etc.).</a:t>
            </a:r>
          </a:p>
          <a:p>
            <a:r>
              <a:rPr lang="es-ES" dirty="0"/>
              <a:t>Existen diferentes tipos de usuarios con diferentes permisos, aunque no es exactamente una plataforma </a:t>
            </a:r>
            <a:r>
              <a:rPr lang="es-ES" dirty="0" err="1"/>
              <a:t>multitenant</a:t>
            </a:r>
            <a:r>
              <a:rPr lang="es-ES" dirty="0"/>
              <a:t>.</a:t>
            </a:r>
          </a:p>
          <a:p>
            <a:r>
              <a:rPr lang="es-ES" dirty="0"/>
              <a:t>Tiene API SOAP y REST.</a:t>
            </a:r>
            <a:endParaRPr lang="en-GB" dirty="0"/>
          </a:p>
        </p:txBody>
      </p:sp>
    </p:spTree>
    <p:extLst>
      <p:ext uri="{BB962C8B-B14F-4D97-AF65-F5344CB8AC3E}">
        <p14:creationId xmlns:p14="http://schemas.microsoft.com/office/powerpoint/2010/main" val="337317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7AF-89AE-4332-9057-078E5520B455}"/>
              </a:ext>
            </a:extLst>
          </p:cNvPr>
          <p:cNvSpPr>
            <a:spLocks noGrp="1"/>
          </p:cNvSpPr>
          <p:nvPr>
            <p:ph type="title"/>
          </p:nvPr>
        </p:nvSpPr>
        <p:spPr/>
        <p:txBody>
          <a:bodyPr/>
          <a:lstStyle/>
          <a:p>
            <a:r>
              <a:rPr lang="es-ES" dirty="0" err="1"/>
              <a:t>Elastiflow</a:t>
            </a:r>
            <a:endParaRPr lang="es-ES" dirty="0"/>
          </a:p>
        </p:txBody>
      </p:sp>
      <p:sp>
        <p:nvSpPr>
          <p:cNvPr id="3" name="Content Placeholder 2">
            <a:extLst>
              <a:ext uri="{FF2B5EF4-FFF2-40B4-BE49-F238E27FC236}">
                <a16:creationId xmlns:a16="http://schemas.microsoft.com/office/drawing/2014/main" id="{E64E7467-14D5-44C4-8F41-ECED6C3A6655}"/>
              </a:ext>
            </a:extLst>
          </p:cNvPr>
          <p:cNvSpPr>
            <a:spLocks noGrp="1"/>
          </p:cNvSpPr>
          <p:nvPr>
            <p:ph idx="1"/>
          </p:nvPr>
        </p:nvSpPr>
        <p:spPr>
          <a:xfrm>
            <a:off x="457200" y="765175"/>
            <a:ext cx="8579296" cy="5548337"/>
          </a:xfrm>
        </p:spPr>
        <p:txBody>
          <a:bodyPr/>
          <a:lstStyle/>
          <a:p>
            <a:r>
              <a:rPr lang="es-ES" dirty="0">
                <a:hlinkClick r:id="rId2"/>
              </a:rPr>
              <a:t>https://github.com/robcowart/elastiflow</a:t>
            </a:r>
            <a:endParaRPr lang="es-ES" dirty="0"/>
          </a:p>
          <a:p>
            <a:r>
              <a:rPr lang="es-ES" dirty="0" err="1"/>
              <a:t>Type</a:t>
            </a:r>
            <a:r>
              <a:rPr lang="es-ES" dirty="0"/>
              <a:t>: Open </a:t>
            </a:r>
            <a:r>
              <a:rPr lang="es-ES" dirty="0" err="1"/>
              <a:t>source</a:t>
            </a:r>
            <a:r>
              <a:rPr lang="es-ES" dirty="0"/>
              <a:t>, </a:t>
            </a:r>
            <a:r>
              <a:rPr lang="en-US" dirty="0"/>
              <a:t>Robert Cowart Public License, </a:t>
            </a:r>
            <a:r>
              <a:rPr lang="es-ES" dirty="0" err="1"/>
              <a:t>based</a:t>
            </a:r>
            <a:r>
              <a:rPr lang="es-ES" dirty="0"/>
              <a:t> </a:t>
            </a:r>
            <a:r>
              <a:rPr lang="es-ES" dirty="0" err="1"/>
              <a:t>on</a:t>
            </a:r>
            <a:r>
              <a:rPr lang="es-ES" dirty="0"/>
              <a:t> </a:t>
            </a:r>
            <a:r>
              <a:rPr lang="es-ES" dirty="0" err="1"/>
              <a:t>the</a:t>
            </a:r>
            <a:r>
              <a:rPr lang="es-ES" dirty="0"/>
              <a:t> open </a:t>
            </a:r>
            <a:r>
              <a:rPr lang="es-ES" dirty="0" err="1"/>
              <a:t>source</a:t>
            </a:r>
            <a:r>
              <a:rPr lang="es-ES" dirty="0"/>
              <a:t> </a:t>
            </a:r>
            <a:r>
              <a:rPr lang="en-US" dirty="0"/>
              <a:t>Elastic Stack (Elasticsearch, Logstash and Kibana). </a:t>
            </a:r>
            <a:endParaRPr lang="es-ES" dirty="0"/>
          </a:p>
          <a:p>
            <a:r>
              <a:rPr lang="en-US" dirty="0"/>
              <a:t>Threat intelligence feeds: No</a:t>
            </a:r>
          </a:p>
          <a:p>
            <a:r>
              <a:rPr lang="en-US" dirty="0"/>
              <a:t>Machine learning: No</a:t>
            </a:r>
          </a:p>
          <a:p>
            <a:r>
              <a:rPr lang="en-US" dirty="0"/>
              <a:t>Supported protocols: </a:t>
            </a:r>
            <a:r>
              <a:rPr lang="en-US" dirty="0" err="1"/>
              <a:t>Netflow</a:t>
            </a:r>
            <a:r>
              <a:rPr lang="en-US" dirty="0"/>
              <a:t> v5/v9, </a:t>
            </a:r>
            <a:r>
              <a:rPr lang="en-US" dirty="0" err="1"/>
              <a:t>sFlow</a:t>
            </a:r>
            <a:r>
              <a:rPr lang="en-US" dirty="0"/>
              <a:t> and IPFIX flow types (1.x versions support only </a:t>
            </a:r>
            <a:r>
              <a:rPr lang="en-US" dirty="0" err="1"/>
              <a:t>Netflow</a:t>
            </a:r>
            <a:r>
              <a:rPr lang="en-US" dirty="0"/>
              <a:t> v5/v9).</a:t>
            </a:r>
          </a:p>
          <a:p>
            <a:r>
              <a:rPr lang="en-US" dirty="0"/>
              <a:t>Users: </a:t>
            </a:r>
            <a:r>
              <a:rPr lang="en-US" dirty="0" err="1"/>
              <a:t>ESnet</a:t>
            </a:r>
            <a:endParaRPr lang="es-ES" dirty="0"/>
          </a:p>
        </p:txBody>
      </p:sp>
      <p:pic>
        <p:nvPicPr>
          <p:cNvPr id="4" name="Picture 3">
            <a:extLst>
              <a:ext uri="{FF2B5EF4-FFF2-40B4-BE49-F238E27FC236}">
                <a16:creationId xmlns:a16="http://schemas.microsoft.com/office/drawing/2014/main" id="{9984FF0D-FB26-4EE0-A140-D07390D5BDFB}"/>
              </a:ext>
            </a:extLst>
          </p:cNvPr>
          <p:cNvPicPr>
            <a:picLocks noChangeAspect="1"/>
          </p:cNvPicPr>
          <p:nvPr/>
        </p:nvPicPr>
        <p:blipFill rotWithShape="1">
          <a:blip r:embed="rId3"/>
          <a:srcRect l="27951" t="36000" r="28737" b="22001"/>
          <a:stretch/>
        </p:blipFill>
        <p:spPr>
          <a:xfrm>
            <a:off x="4271967" y="3429000"/>
            <a:ext cx="4620513" cy="2520280"/>
          </a:xfrm>
          <a:prstGeom prst="rect">
            <a:avLst/>
          </a:prstGeom>
        </p:spPr>
      </p:pic>
      <p:pic>
        <p:nvPicPr>
          <p:cNvPr id="5" name="Picture 4">
            <a:extLst>
              <a:ext uri="{FF2B5EF4-FFF2-40B4-BE49-F238E27FC236}">
                <a16:creationId xmlns:a16="http://schemas.microsoft.com/office/drawing/2014/main" id="{D7FA7572-0DCD-4A12-AEB1-A7EA28377643}"/>
              </a:ext>
            </a:extLst>
          </p:cNvPr>
          <p:cNvPicPr>
            <a:picLocks noChangeAspect="1"/>
          </p:cNvPicPr>
          <p:nvPr/>
        </p:nvPicPr>
        <p:blipFill rotWithShape="1">
          <a:blip r:embed="rId4"/>
          <a:srcRect l="13376" t="5145" r="5501" b="52855"/>
          <a:stretch/>
        </p:blipFill>
        <p:spPr>
          <a:xfrm>
            <a:off x="719064" y="4149080"/>
            <a:ext cx="3708920" cy="1080120"/>
          </a:xfrm>
          <a:prstGeom prst="rect">
            <a:avLst/>
          </a:prstGeom>
        </p:spPr>
      </p:pic>
    </p:spTree>
    <p:extLst>
      <p:ext uri="{BB962C8B-B14F-4D97-AF65-F5344CB8AC3E}">
        <p14:creationId xmlns:p14="http://schemas.microsoft.com/office/powerpoint/2010/main" val="396837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FC8B-BDA8-4558-9EE1-FA6E3A8B9241}"/>
              </a:ext>
            </a:extLst>
          </p:cNvPr>
          <p:cNvSpPr>
            <a:spLocks noGrp="1"/>
          </p:cNvSpPr>
          <p:nvPr>
            <p:ph type="title"/>
          </p:nvPr>
        </p:nvSpPr>
        <p:spPr/>
        <p:txBody>
          <a:bodyPr/>
          <a:lstStyle/>
          <a:p>
            <a:r>
              <a:rPr lang="es-ES" dirty="0" err="1"/>
              <a:t>Elastiflow</a:t>
            </a:r>
            <a:endParaRPr lang="es-ES" dirty="0"/>
          </a:p>
        </p:txBody>
      </p:sp>
      <p:sp>
        <p:nvSpPr>
          <p:cNvPr id="3" name="Content Placeholder 2">
            <a:extLst>
              <a:ext uri="{FF2B5EF4-FFF2-40B4-BE49-F238E27FC236}">
                <a16:creationId xmlns:a16="http://schemas.microsoft.com/office/drawing/2014/main" id="{B51FF0F0-BE5E-4D67-8F50-42402EE8F1FF}"/>
              </a:ext>
            </a:extLst>
          </p:cNvPr>
          <p:cNvSpPr>
            <a:spLocks noGrp="1"/>
          </p:cNvSpPr>
          <p:nvPr>
            <p:ph idx="1"/>
          </p:nvPr>
        </p:nvSpPr>
        <p:spPr/>
        <p:txBody>
          <a:bodyPr/>
          <a:lstStyle/>
          <a:p>
            <a:r>
              <a:rPr lang="es-ES" dirty="0"/>
              <a:t>Sistema de colección y visualización de flujos de red basado en ELK</a:t>
            </a:r>
          </a:p>
          <a:p>
            <a:pPr lvl="1"/>
            <a:r>
              <a:rPr lang="es-ES" dirty="0" err="1"/>
              <a:t>Elasticsearch</a:t>
            </a:r>
            <a:r>
              <a:rPr lang="es-ES" dirty="0"/>
              <a:t>: almacenamiento y consulta</a:t>
            </a:r>
          </a:p>
          <a:p>
            <a:pPr lvl="1"/>
            <a:r>
              <a:rPr lang="es-ES" dirty="0" err="1"/>
              <a:t>Logstash</a:t>
            </a:r>
            <a:r>
              <a:rPr lang="es-ES" dirty="0"/>
              <a:t>: recepción, decodificación, encaminamiento</a:t>
            </a:r>
          </a:p>
          <a:p>
            <a:pPr lvl="1"/>
            <a:r>
              <a:rPr lang="es-ES" dirty="0" err="1"/>
              <a:t>Kibana</a:t>
            </a:r>
            <a:r>
              <a:rPr lang="es-ES" dirty="0"/>
              <a:t>: </a:t>
            </a:r>
            <a:r>
              <a:rPr lang="es-ES" dirty="0" err="1"/>
              <a:t>dashboards</a:t>
            </a:r>
            <a:r>
              <a:rPr lang="es-ES" dirty="0"/>
              <a:t>, informes</a:t>
            </a:r>
          </a:p>
          <a:p>
            <a:r>
              <a:rPr lang="es-ES" dirty="0"/>
              <a:t>Proporciona </a:t>
            </a:r>
            <a:r>
              <a:rPr lang="es-ES" dirty="0" err="1"/>
              <a:t>dashboards</a:t>
            </a:r>
            <a:r>
              <a:rPr lang="es-ES" dirty="0"/>
              <a:t>: </a:t>
            </a:r>
            <a:r>
              <a:rPr lang="es-ES" dirty="0" err="1"/>
              <a:t>Overview</a:t>
            </a:r>
            <a:r>
              <a:rPr lang="es-ES" dirty="0"/>
              <a:t>, Top-n, </a:t>
            </a:r>
            <a:r>
              <a:rPr lang="es-ES" dirty="0" err="1"/>
              <a:t>Threats</a:t>
            </a:r>
            <a:r>
              <a:rPr lang="es-ES" dirty="0"/>
              <a:t>, </a:t>
            </a:r>
            <a:r>
              <a:rPr lang="es-ES" dirty="0" err="1"/>
              <a:t>Flows</a:t>
            </a:r>
            <a:r>
              <a:rPr lang="es-ES" dirty="0"/>
              <a:t>, Geo IP, AS </a:t>
            </a:r>
            <a:r>
              <a:rPr lang="es-ES" dirty="0" err="1"/>
              <a:t>traffic</a:t>
            </a:r>
            <a:r>
              <a:rPr lang="es-ES" dirty="0"/>
              <a:t>, Flow </a:t>
            </a:r>
            <a:r>
              <a:rPr lang="es-ES" dirty="0" err="1"/>
              <a:t>exporters</a:t>
            </a:r>
            <a:r>
              <a:rPr lang="es-ES" dirty="0"/>
              <a:t>, </a:t>
            </a:r>
            <a:r>
              <a:rPr lang="es-ES" dirty="0" err="1"/>
              <a:t>Traffic</a:t>
            </a:r>
            <a:r>
              <a:rPr lang="es-ES" dirty="0"/>
              <a:t> </a:t>
            </a:r>
            <a:r>
              <a:rPr lang="es-ES" dirty="0" err="1"/>
              <a:t>detail</a:t>
            </a:r>
            <a:r>
              <a:rPr lang="es-ES" dirty="0"/>
              <a:t>, </a:t>
            </a:r>
            <a:r>
              <a:rPr lang="es-ES" dirty="0" err="1"/>
              <a:t>Ziften</a:t>
            </a:r>
            <a:r>
              <a:rPr lang="es-ES" dirty="0"/>
              <a:t> </a:t>
            </a:r>
            <a:r>
              <a:rPr lang="es-ES" dirty="0" err="1"/>
              <a:t>Zflow</a:t>
            </a:r>
            <a:r>
              <a:rPr lang="es-ES" dirty="0"/>
              <a:t>.</a:t>
            </a:r>
          </a:p>
          <a:p>
            <a:r>
              <a:rPr lang="es-ES" dirty="0"/>
              <a:t>GUI moderna, extensible, escalable, diagnosticable, despliegue sencillo, datos normalizados y enriquecidos</a:t>
            </a:r>
          </a:p>
          <a:p>
            <a:r>
              <a:rPr lang="es-ES" dirty="0"/>
              <a:t>El rendimiento no es óptimo</a:t>
            </a:r>
          </a:p>
          <a:p>
            <a:r>
              <a:rPr lang="es-ES" dirty="0"/>
              <a:t>Dependencias significativas</a:t>
            </a:r>
          </a:p>
          <a:p>
            <a:r>
              <a:rPr lang="es-ES" dirty="0"/>
              <a:t>Precisión</a:t>
            </a:r>
          </a:p>
          <a:p>
            <a:r>
              <a:rPr lang="es-ES" dirty="0"/>
              <a:t>No apto para facturación</a:t>
            </a:r>
          </a:p>
          <a:p>
            <a:endParaRPr lang="es-ES" dirty="0"/>
          </a:p>
          <a:p>
            <a:endParaRPr lang="es-ES" dirty="0"/>
          </a:p>
          <a:p>
            <a:r>
              <a:rPr lang="es-ES" dirty="0"/>
              <a:t>Para más datos. https://www.esnog.net/gore23/gore23-files/esnog23-iortiz-elastiflow.pdf</a:t>
            </a:r>
          </a:p>
        </p:txBody>
      </p:sp>
      <p:pic>
        <p:nvPicPr>
          <p:cNvPr id="4" name="Picture 3">
            <a:extLst>
              <a:ext uri="{FF2B5EF4-FFF2-40B4-BE49-F238E27FC236}">
                <a16:creationId xmlns:a16="http://schemas.microsoft.com/office/drawing/2014/main" id="{0EEDFDF1-17CB-44D8-9530-1A74A9CE0A2E}"/>
              </a:ext>
            </a:extLst>
          </p:cNvPr>
          <p:cNvPicPr>
            <a:picLocks noChangeAspect="1"/>
          </p:cNvPicPr>
          <p:nvPr/>
        </p:nvPicPr>
        <p:blipFill>
          <a:blip r:embed="rId2"/>
          <a:stretch>
            <a:fillRect/>
          </a:stretch>
        </p:blipFill>
        <p:spPr>
          <a:xfrm>
            <a:off x="4956886" y="3356992"/>
            <a:ext cx="3948971" cy="2232248"/>
          </a:xfrm>
          <a:prstGeom prst="rect">
            <a:avLst/>
          </a:prstGeom>
        </p:spPr>
      </p:pic>
    </p:spTree>
    <p:extLst>
      <p:ext uri="{BB962C8B-B14F-4D97-AF65-F5344CB8AC3E}">
        <p14:creationId xmlns:p14="http://schemas.microsoft.com/office/powerpoint/2010/main" val="3840563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5623-D2D4-489B-BF74-9D9E7A0CAE50}"/>
              </a:ext>
            </a:extLst>
          </p:cNvPr>
          <p:cNvSpPr>
            <a:spLocks noGrp="1"/>
          </p:cNvSpPr>
          <p:nvPr>
            <p:ph type="title"/>
          </p:nvPr>
        </p:nvSpPr>
        <p:spPr/>
        <p:txBody>
          <a:bodyPr/>
          <a:lstStyle/>
          <a:p>
            <a:r>
              <a:rPr lang="es-ES" dirty="0"/>
              <a:t>Más herramientas</a:t>
            </a:r>
          </a:p>
        </p:txBody>
      </p:sp>
      <p:sp>
        <p:nvSpPr>
          <p:cNvPr id="3" name="Content Placeholder 2">
            <a:extLst>
              <a:ext uri="{FF2B5EF4-FFF2-40B4-BE49-F238E27FC236}">
                <a16:creationId xmlns:a16="http://schemas.microsoft.com/office/drawing/2014/main" id="{4ADF56EA-427F-4593-8912-EE614DDF4C81}"/>
              </a:ext>
            </a:extLst>
          </p:cNvPr>
          <p:cNvSpPr>
            <a:spLocks noGrp="1"/>
          </p:cNvSpPr>
          <p:nvPr>
            <p:ph idx="1"/>
          </p:nvPr>
        </p:nvSpPr>
        <p:spPr/>
        <p:txBody>
          <a:bodyPr/>
          <a:lstStyle/>
          <a:p>
            <a:r>
              <a:rPr lang="en-US" dirty="0"/>
              <a:t>AlienVault (AT&amp;T Cybersecurity since February 2019)</a:t>
            </a:r>
          </a:p>
          <a:p>
            <a:r>
              <a:rPr lang="en-US" dirty="0"/>
              <a:t>Insight2 (based on Argus)</a:t>
            </a:r>
          </a:p>
          <a:p>
            <a:r>
              <a:rPr lang="en-US" dirty="0"/>
              <a:t>OSSIM (Open Source Security Information Management)</a:t>
            </a:r>
          </a:p>
          <a:p>
            <a:r>
              <a:rPr lang="en-US" dirty="0" err="1"/>
              <a:t>Deepfield</a:t>
            </a:r>
            <a:endParaRPr lang="en-US" dirty="0"/>
          </a:p>
          <a:p>
            <a:r>
              <a:rPr lang="en-US" dirty="0" err="1"/>
              <a:t>Kentik</a:t>
            </a:r>
            <a:endParaRPr lang="en-US" dirty="0"/>
          </a:p>
          <a:p>
            <a:r>
              <a:rPr lang="en-US" dirty="0" err="1"/>
              <a:t>Flowmo</a:t>
            </a:r>
            <a:endParaRPr lang="en-US" dirty="0"/>
          </a:p>
          <a:p>
            <a:r>
              <a:rPr lang="en-US" dirty="0"/>
              <a:t>Scrutinizer (</a:t>
            </a:r>
            <a:r>
              <a:rPr lang="en-US" dirty="0" err="1"/>
              <a:t>plixer</a:t>
            </a:r>
            <a:r>
              <a:rPr lang="en-US" dirty="0"/>
              <a:t>)</a:t>
            </a:r>
          </a:p>
          <a:p>
            <a:r>
              <a:rPr lang="en-US" dirty="0"/>
              <a:t>ManageEngine</a:t>
            </a:r>
          </a:p>
          <a:p>
            <a:r>
              <a:rPr lang="en-US" dirty="0"/>
              <a:t>SolarWinds NetFlow Traffic Analyzer</a:t>
            </a:r>
          </a:p>
          <a:p>
            <a:r>
              <a:rPr lang="en-US" dirty="0"/>
              <a:t>..</a:t>
            </a:r>
            <a:endParaRPr lang="es-ES" dirty="0"/>
          </a:p>
        </p:txBody>
      </p:sp>
    </p:spTree>
    <p:extLst>
      <p:ext uri="{BB962C8B-B14F-4D97-AF65-F5344CB8AC3E}">
        <p14:creationId xmlns:p14="http://schemas.microsoft.com/office/powerpoint/2010/main" val="3915771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nterrogant2"/>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1880" y="1340768"/>
            <a:ext cx="5648325" cy="5000625"/>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ctrTitle"/>
          </p:nvPr>
        </p:nvSpPr>
        <p:spPr>
          <a:xfrm>
            <a:off x="1331640" y="2516844"/>
            <a:ext cx="6400800" cy="1143000"/>
          </a:xfrm>
        </p:spPr>
        <p:txBody>
          <a:bodyPr/>
          <a:lstStyle/>
          <a:p>
            <a:r>
              <a:rPr lang="en-GB" sz="2800" dirty="0"/>
              <a:t>¡Gracias por </a:t>
            </a:r>
            <a:r>
              <a:rPr lang="en-GB" sz="2800" dirty="0" err="1"/>
              <a:t>vuestra</a:t>
            </a:r>
            <a:r>
              <a:rPr lang="en-GB" sz="2800" dirty="0"/>
              <a:t> </a:t>
            </a:r>
            <a:r>
              <a:rPr lang="en-GB" sz="2800" dirty="0" err="1"/>
              <a:t>atención</a:t>
            </a:r>
            <a:r>
              <a:rPr lang="en-GB" sz="2800" dirty="0"/>
              <a:t>!</a:t>
            </a:r>
            <a:br>
              <a:rPr lang="en-GB" sz="2800" dirty="0"/>
            </a:br>
            <a:r>
              <a:rPr lang="en-GB" sz="2800" dirty="0"/>
              <a:t>¿</a:t>
            </a:r>
            <a:r>
              <a:rPr lang="en-GB" sz="2800" dirty="0" err="1"/>
              <a:t>Preguntas</a:t>
            </a:r>
            <a:r>
              <a:rPr lang="en-GB" sz="2800" dirty="0"/>
              <a:t>?</a:t>
            </a:r>
          </a:p>
        </p:txBody>
      </p:sp>
      <p:sp>
        <p:nvSpPr>
          <p:cNvPr id="25603" name="Rectangle 3"/>
          <p:cNvSpPr>
            <a:spLocks noGrp="1" noChangeArrowheads="1"/>
          </p:cNvSpPr>
          <p:nvPr>
            <p:ph type="subTitle" idx="1"/>
          </p:nvPr>
        </p:nvSpPr>
        <p:spPr>
          <a:xfrm>
            <a:off x="2430437" y="4939828"/>
            <a:ext cx="3941763" cy="433388"/>
          </a:xfrm>
        </p:spPr>
        <p:txBody>
          <a:bodyPr/>
          <a:lstStyle/>
          <a:p>
            <a:r>
              <a:rPr lang="en-GB" i="1" dirty="0"/>
              <a:t>mariaisabel.gandia@csuc.cat</a:t>
            </a:r>
          </a:p>
        </p:txBody>
      </p:sp>
      <p:sp>
        <p:nvSpPr>
          <p:cNvPr id="2" name="AutoShape 2" descr="data:image/jpeg;base64,/9j/4AAQSkZJRgABAQAAAQABAAD/2wCEAAkGBxQSEhUUEhQUFBUUFRQVFBQUFBQUEBQVFRUWFhUUFBQYHCggGBolHBQUITEhJSkrLi4uFx8zODMsNygtLisBCgoKDg0OGBAQFywcHBwsLCwsLCwsLCwsLCssLCwsLCw3LCwsLCwsLCwsLC0sMCwsLCszLCw3NzcsOCsrNysrK//AABEIAMIBAwMBIgACEQEDEQH/xAAcAAAABwEBAAAAAAAAAAAAAAAAAQIDBAUGBwj/xABTEAABBAADBAYFCAUGCgsBAAABAAIDEQQhMQUSQVEGByJhcZETMoHB8BQ1UnKSobHRFSNCc7MIM2Ky0uEXJTRTVYKTosLxJENUZGWDlKOk0+MY/8QAGAEAAwEBAAAAAAAAAAAAAAAAAAECAwT/xAAjEQEBAAICAwACAgMAAAAAAAAAAQIREjEDIUETUQQyIkKB/9oADAMBAAIRAxEAPwDkQCWAiCUEGNR5z2292alAKJIf1ngEqc7PCatVIY4HRV7yiZIRoph5LRGo8OJByOR+5P2qIpBEEEEUjSbR2gDQSULRoFIJNoWgDQRWitAKQSULTIpGCkowUgWCjtN7yO0lF2haRaFoGyrREpNoiUDZRKIBJQQDoai3UcT+BSnFIyN1Ej3USBpACUEgFKBVpOAqE53bd5Dv0W+6BdXk+0iJHXBhv88Rb5NcoWnXMVvHLxXdejPQrB4BoGHhaHcZXgPnceZecx4CglobebdkdD8fNZjweIcCKBMfo256EGSrHerF/VVtU5twbh3GfCj7jKvUKNLjD53p5TxPVntWPN2Dky+g+KT+o8qinZLA7cxEb43cpGOY6vBwFheyVGx+AimYWTRslYdWvaHtPsKpLyK1wOiO12Hpp1NMIdLs0+jeMzhnuJif+7cbLD3GxpouOShzHujka6ORhLXseN1zSNQQUjLtC0zvpQcgHLRWkWhaAXaFpFowUAq0LQIyvgnoMM55a1jS5zzQAzJzpANNzVhg9izy0GRPN6Ejdb9p1ALf9G+hrINx8tun1oH9Wwn9n+kVq5od0Fr21pfIpWnI57gOrt7gPSTNa7XdaN4DxddLYbL6A4WJoLo/SvrV5sE893QBaXDwCgQRRog6m9Bkp76aO/iie+13WvTPy7JiaMo2NHINb+S5f1hYeKOZgjaGuLCXhorjkTXHVdB6W9JYsLGXPIJzDWA9p7uQHLmVxHaG2TPI6ST1nGzyHIDuCPSBkoWmGztPEJdoBy0LTdo7QCrR2kAoFyAXE7tBSaUGE9oeKsCkcIQS6QQamBWz6r+iH6SxVSf5PBuvm/p2ezCD/Szs/RHesOGFelOpDZQh2XG+u1iHvmcdSbO4wfZY3zPNUzbzDwtY0NYA1rQGta0ANaAKAaBoAOCcQQTAIILjfWd1kYrDY04fCObG2AM9IXMa8yPc0P3c9GgObpRsnNK3RybdkQVT0U2v8swcGJrd9NG1xbdhrtHNB5BwKtkyBcn67ug4xELsdA2p4G3MGj+dhaLJPNzALvlY4BdYSXtsURYOoQHi6Ofn5qQ13sH3qy6wdg/IcfiIG+oH78fdHJ2mD2A7v+qs652iRrAygcQkHFN5qAAl+jKAknGcgkHFnuCbbCl/J/cls+NS9nYo7wD+005HmLy05f8APguvdXnRf5O308uZcKiLs/1b3CnHvzCwnQXo6/EzigQxg3iedZ14leg9pwwjCl76axrM+QGVChroAjfo7jZ2ye0J3s33saTuAlu738RyJr2Ws3sLa8+IlDaaSaNsBbu9qnMks9obtnPkpbMU6cn0Ur2Qk5kAbzhdir04Zq7dtSKEbjGkkjtvfWfdQFKMcoLjYS/aAiJAcyTd1AIJb5Kg6Q9JTEN+Uu3M6Dbs5ZNvh4qRLimy7zWRMZYIc4UD43Q8lz3pTNI6NzdWseRQzNDie5GzZ7bW1JMTKZJDZyDW/ssbwa0cB+KgBpOiDvcFKwHHxCq+vYxm7pELSgHEcValoofHBMyQA/739ymZtL4kQYh3PzTjcZzHklvwgvJMOw6qZSs7hYktxTfBKMwOhUIwlNkJp1VkxytFmw8jirfZmIc8EOzqkqcqajQpBSrSic6gV656GYb0Wz8HHxZhoAfERt3vvteRpGZHwK9lbPFRRjkxg/3QtWdSEEEEEC8u9Zbr2rjf3oHlFGPcvUS8t9ZB/wAa4398P6jFOfTTx/2d06oj/ijCfUf/ABZFsFjuqH5nwn1H/wAWRbFUi9gggggnn7+UZgw3GYeX/OQFp/8AKeSD/wC5XsXI13D+UpFlgncbnb90ZXDykaRGMgnD8eSSzQJwj49iitIfwOEdK9rGC3EgAezit1snoIG0Zi1+gLBpZ08Vf9AejjIoBI5v6xwskjNo4ALoWFwLDE07jS4tDrIzurHa1A0RJtWPvpj+iGJjgmdEaYX/AM2NAQw0WhaDbGzJZ42uieHNYXOMLsmv5U4ftCsrWY290fa6UCYkSkh8T4yRGDvWQW3fIX3d6s9j7faxr8PO8Ne3MOzDZGm3W089QQnx1NN/5Mtymcnr0zMO0HRN9HKwQm/2hThnxOgVxh8D6cDdlhf3Nka6Ty4qRDCxx9Id2YB1DeG8KGljwH3rMbU2VMZLbutj7O47fDGxAHMgXrrpeqjHCdubLLa/2lBDC3d3h6Q3usABOXE1p3lZPEbOa+ORpoGU66VyPgtYMRJOxjH+sfWcWgOLRdOd3kUa8VIg6NXTcnb2e8bbXi3larRTbg20cE+GQxvFObXgRwI7ihguPs/Fdt6QdEI5GbkrLq91zfXb9V2oHcbC5btzo1Jg3HPfid6sgFZ/RcODvxTy6PHv0rr0+OaI/n94CL8/eiYfd+BCx032MnTx9ybdqfjglg+5JdqnCox8eQTcjdEpE/T2hMvhqeMVkn9intOHd703Jp7ENkH9Z4gq4yz7XaCNBIKd2i6NH1zY9oADMNQAA7D+GX01y/OtSiEju5XtnXT5uu7aDf8Aq8Mf9R/9tN/4ctof5rDfYk/tLmUryatEwZjxCNnI6seunaH0ML9h/wDbWH2vtN+KnlnlDd+Z++4NBDAd0DIEnkoD/efySvj8FncrW2OMj0x1RfNGE+o/+LItgsf1RfNGE+pJ/GkWwW0YXsEEEEE4v/KU/m8F9ef+rGuFLuv8pT+bwX15/wCrGuFFBpTBkPBX/RDZonxTGuFtbbncstLVDHoPBbjqzw7/AExkHq+qe86nyWdafHXNlYfdbuEaj8UrBwYtpLfTM3Gmm3EC4DgLvNSXzARg1nYH3pyKXLK/ejosbfin2vg5GkybxmcQGl1UWDk1jeCy+1MCHkGSNwDcw4ggjMHUZcLXQWsF5i78kNodmN2V5aBHKu7xfzLjJjlJY5zJts4ao5S4jdbUjWF4cODZAM94D9rvRN6ZMibuh43DkKGVnuOi1+CwzHRuDRbN93acM3DnRXOOsbZcbYyYY92nCyNe8lFrlzuNy9TTR4Tb0Ic18skcY/pPBBNDMkcfwV2OluDY4PfiIbPZBDw7I8SBovPJKaBT0y3p6dk29hX5enhPKpGH3rLdIMVhdx+/IwxuBDhvAkjuAN3yXDXcPal4UDe9hTt9FO0+SrO7dWavWrytIb+X4o/b8ZIh8eaydIikuSiURKSSSER0KDihwKoCKRs01K3xpK4JnDGpG/WCqM82lCCMBBIM07kul9CeqP8ASGDjxPyz0XpC8bnoN+tx7m+t6QXpyXNdV6Z6kvmfD/Wm/jPWkZ1jP/5//wDED/6Uf/ajb1A0b/SGn/df/wBl21BMtuLnqJP/AG//AOJ3/vlynbGBOHnmgcbMMskd1u7wa4gO3bNWKNXxXr5YnpH1YYLG4k4iUSNc6vStjfusloUC/KwarNpGim4yrmdiZ1WwlmycGDxha77ZLx9zlqk3h4Qxoa0BrWgNaBoABQATipAIIIIDi38pQ/q8F9ef+rGuGUuxfykMUDiMJFebYpHkfXcGtP8AuO8lx4hIJbOHgupdWrN1jb0JJ8CdfupcuYNPBdL6vJd5gaSLGY+/JQ0rpMnAjMWcvwKmxgOA3cjxHEKAG9kKbg30CTqeJOXiilC3RuuiQn5GkDRRMicszz4exPNk4Xn36JKR3NsEDKllNs4UOFHPMg+0ZrXYpxAOY01tZfFP3g7jQN146pUp24r0i2U7DTFhujmw8wqUrrfSnZIxWHLxXpGCwTeo1HtXJ3xkE3zV40ZwV5D2+5Lw/reabPJLg9YJ0se03ggEBp8ckQWTYaBQCS5A2JxRAoychnfMVpqgxMiQmBk72hPgKNJqqiMmoCCRGbAPcPwRIJQEL0z1I/M+H8Zv4r15kcV6b6kPmfD+M38V6tFbtBBBMgQQWW6M9JWzYrG4R7h6XDTHdHF0L2tcCOe65zh3Dd5oDUoIgUaACIoE0uPdavWcxrH4TAv3nm2TzsPZjaRTo43cXm63h6ufHQGnNutjbgxm0pnsNxx1BGbsERWHOHcXl5HisgUuUZhISPSY3guhdBZIwxpPrZiuJpxXPhqtX0AnHpt15FA2BeefL2qNtK7OHWBWWWmifgq68lDgltg5i0eFlIcPH+5GyxnpK3d0pYNcLKLEkEWownFZ+aRwvGNBabBGXsVFiJmticMrJomvJWEm0m0QHA1lnks3tTENcwBmryS4+GlKaJDmCzjN8W8NLPJci6SYYR4mQNrduxXIrsuDwvZDe7Pw8Vy3rAg3cVY/ab4CwfypXCvtl3cPH3JUPrBJfqEqL1gqpRM4JN5/HJLCT8fcsmwgUTkoIOCCNDL7kbECEGD3/imQfmo8ozT/AMfgmZ9U8Sy6aDBm42/VCCZ2e/8AVt8PeghKlrLzXpvqR+Z8P4zfxXrzIujdDurjHY3CMngxbIo3l+6wvnaRuvLTk3LMgn2rRFekEFwn/A5tT/SDP9rifyQHU7tT/SDP9rifyTJ3VeWOsXaMuH21ipIXujeya2vaacCY2g58iOGhWy/wObU/0gz/AGuJ/Jcw6SbFlw+KmhlkEkkT9177cd47rTduzPrDXkkbf7I69sXGKxEEM9D1ml0Lz3mg5vkAp0/X7MR+rwcTDzfM97fshjfxXHjh3ckgsI4FGxptOkfWJjsc0slnDI3ZGGEejjI/pH1nDTImlmHaZKCEoFTcdqmUnw5LqkoWjpUlL4qy6N/5Sw3VWVS+lKtOjc9YmPe0Jo+1TpW3dcPJvsBBskeaVhpqcAdbUTZUtAixTb8uSkbZkAjD20CazpR9XOlg+UEVryVViX12e+/EJGGxOhJAJGYNgeIUgNDyCDp7+9OlLpHkLQdBnwKzvogcQN0XR53XtC0WOawUXOAs6cT4Kn2VE1uIJBJBBy71J/F8OyzIW4+S5l1iYQdl4Nlpo+B/vXSZ2yOGVAc+Kxe19j/KDJED2yN5pPFwvJWhzCT3oRHMJzGQlhLXCi00RyOaj2qCe1w5jzQJVZaFqeCua0CN6qw5K3zzS4DmnOQj19pUH0h5lKbKRxT4jklOTM6b9MeaJz7RIVy2sMJPTAPH8SgoLX0gqSWF6a6kvmfD/Wm/jPXmRem+pL5nw/jN/Geq0nbdoIIIALyx1lfOuN/e/wDBGvU68sdZXzrjf3v/AARqc+l4ds63X45pNZpTdfJFx9iyakvYCPYmnQhPlIeqlKyIr20UEqTVEFoy+liIZJ+Fm7Thdg5exE0aexO1l5qVadl6NubJDkbLmg2rCWB5gLciRwOh5Usf1eY/sNbpVtPuPkt+APYQVGvYUuCxADd0gjgdCnZTZG4DoLr7veiZDYNCt0mudXxSoHU/eA0br7qTGkXF4fe9fKuJ1Q6PQtdI81e6AL8VJnh3gS45aqT0ahAY4j9pxPlklIdqZPHl3LM7Sw269rxYzz50thJQ1Vfi8PvAmr7lVJxbp5s8RTbw9WTte3jksyzUeK3vWZEaYcqDjpwtYJmo8Qj4Pqc6MZ5BJ9EOQTsnH2om/Hko2vUNmEchqkmFvJP/AJpI96NjUMmAckToBWnxSecku09n5p7LSOIQkyR0nwkT6FVsrEZBFaCrTNJAXprqT+Z8P9ab+M9eY95IeByVpj2ygvEW6FOhhbujsjQ8O9Tbpcx29nryx1lfO2N/ej+oxZhkLcuyNBw7kpoA0FaKMstxUx1S2H480kI28fjgiChoP+73JLkD8fciKcKoz9UbdQifqjbqtWP1JaNPYn2DL2FMN4exPxe73qFr3odiNybd4Gj5Lqcc96ad/uXGtly7kzT315rquDxFxNrgKRYFvgmjtZ3mfvUacbrnAHWvYmcNOWO3s6NAg/cU7NKC7x8vjVBom1J+xQJBrPkrvZWG9FAwH6IvxOZ/FZzaFXQ0sAcQc1oJ8R2A08kQT2bxGLJzGlpDMaNNSeJKREy25+I/AKJA1ufY3jZq+fcpPNm+nkPpIDdCnN8RmKN965lNhtw6g58F1PpW39WWhh4ajvHFY12zw1mYLmkZjiK4g81USp3fHkk38exKlqzRvlz8k233BRpeyyfciBSG/wBlEw5e33pgsnNI4JR18/xSQMvjmgEpMoyKOkl+hThVEQQQWjDSUkSnJKtIlKqiG1Yxnsj6qrSrEN7PsAWWTXApvx5Iv7vwSg33pJb8exSsY4ogiARoAnIigShYThIr9UpuqTuknIWpUOBeTpXitNVlsB+SkRn8E8zZ5P8AyKlYfBFhBPDSxlfC0cMv0fOFfol4AcS1ud04kEcryXRdlybsQyGdcuKyeIxXpXtaC3daLcMwLH96mw7R3BTWh4FAushx4HdB5KbDjWtLXGnODcsxwRQtqrIrPPme5Zk4m3hwJBdlunTRSXbSLNxpaSNASQDZPI5paNZYuVoe2vpjLwz9ymYiexzJ8lncXtEEgi7YaINa1z9qS7be7ZrgeKvHC5QuclXWJ2oxgDS5u9Va8lK2XjoXt3S8B3K+PcsniZg4xE0XtjJIHHKyfjkqGXGPYx9Mt7pCN7lxBUaO3bc9IouyacTyvvWSmxO4C2YU4acj3hSsPtUmNheCXCrHeCk7Z2gydtGGjwJdmPuVzx5fpFzjGYsguLm5ZpM0pGrRXdkfNW8GFIPaY0jusIYvDl5yaAOWqr8WX6LnFJEbuu5KEZr2+9WUWziPal/I0TxX9K5xWlhvz9ySYz8eKtPkiHyVH4qPyRVeiKQYirUwIjh0/wAVHOKT5KUFc+gQT/HU8opwkSlXuw+jbsUwObIG2ZRRY5x/VfJ9402yR/0mM6ZBryaAtWEHQOST0dTRXLG2RosGt44bsOo5PrFwuANEg86BmlpjlYk5ewLQwdX8j3RgTxD0gJbvFoA/yeg7tdlxdioWgGiScrFEnh+hsj2xu9K2pYvSt/VSHshzG8Berwb5Au0zUWbaY2Rnb96IrQjojJ6My+lZujDOxRAAc70bY8NK4EB2T6xUfZNaO4bpdOd1eTiV0RmZvNlbCT6N+5vuZvinaVVa0RYyU8arnGPHHxQWnj6ESkhpmjbb3t3i0iMFjZnO3nE0KbASeW+zgUvD9BJnuY0TR3JJLE3smt6Jsz3XemUD8tRvMurBRxo5xk1O2fhA/M6XkrSTodKDBUjXCcA21rj6O4xI0SAXTiHDs69oVdi5sHRiVgzmYAHSAlzHhrfRsmkLnEjLKB9jUbzboOBWnjk3/kjPL16FhsA0AZDuA4qUcKANM/NL2Rsxz53xvlJZG2Ml8LGu3vSxCWMM3iMiDrnpX7TSZJ2VKMU+DfIDWOkBLGOkc0DQsYXdq7FXZ3brMA9WPm8W+P1z3x+TXIwMIKzHsGScOGAH5J/Y2Dkmh9K90oDniOL0ULJbcQfWAN60N3232gqbEbRmY5zHEBzHFrhTTRaaIsZHTUWORK0x83jytk+IuGcm0mXDE/8AK0p+AcW5UDwNnLT49qgja0nMfZCA2vL9IfZCMsfHl3DmWc6T5MLJkSRloM6vK0puHDmkvvfJJPEZeqB3KuO1pPpD7IRfpaTmPshTfF46czzS24dxNnnn30KCfGGvhXsVZ+l5OY+yEf6Xk5j7IV4zDGaicrlVn8jINjXgeIPcm27Ozs5niTqVXnbEnMfZCR+mJOY+yFU/HPhXnrtctwqJ2HCpjteT6Q8giO1pOY8gr54fouOS5+TpDoAqf9LSfSHkEk7Vk5jyCOeH6HHJbmAJDsOqk7Uk5jyCT+lJOf3BLngOOS0dAmTEq921H8x5BIO038x5BK54nxyTpYc0kxKAdov5jyCSdoP5/cFFzxVJU4sCCrvlzuY8gglzxPVUxncKAc4CtASBqSlDFyEZvf8AaP0SfxJRoLhbkDGSUf1j87/ad+f9J3mUfyl5Nl7rtue8bzFn8B5BBBMHZcS/e9d2WY7RyO8cx35nzSXzu03nVbxqarPLwQQQCZMU8Zh7h6p9Y69opAxLzq9xsC7ceCCCAfOKeWm3vzAvtH6blIwczt2943nxN6lBBOBMix0sbXvjkkY6h2mPc12bheYNp2CVzXEtJBDiAQSDRLbGXA2fNBBVh/f/AIn/AGHHi5ARGHvDHiTfYHEMfTW+s26dqdeZSQ4nM8dUEEvH/ejLotG1BBdTIER0QQQCQluQQQBNTZQQQBonaIIJEQgUEEzJKJyCCkyEgoIJUCCIoIKVGyjQQSD/2Q=="/>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QSEhUUEhQUFBUUFRQVFBQUFBQUEBQVFRUWFhUUFBQYHCggGBolHBQUITEhJSkrLi4uFx8zODMsNygtLisBCgoKDg0OGBAQFywcHBwsLCwsLCwsLCwsLCssLCwsLCw3LCwsLCwsLCwsLC0sMCwsLCszLCw3NzcsOCsrNysrK//AABEIAMIBAwMBIgACEQEDEQH/xAAcAAAABwEBAAAAAAAAAAAAAAAAAQIDBAUGBwj/xABTEAABBAADBAYFCAUGCgsBAAABAAIDEQQhMQUSQVEGByJhcZETMoHB8BQ1UnKSobHRFSNCc7MIM2Ky0uEXJTRTVYKTosLxJENUZGWDlKOk0+MY/8QAGAEAAwEBAAAAAAAAAAAAAAAAAAECAwT/xAAjEQEBAAICAwACAgMAAAAAAAAAAQIREjEDIUETUQQyIkKB/9oADAMBAAIRAxEAPwDkQCWAiCUEGNR5z2292alAKJIf1ngEqc7PCatVIY4HRV7yiZIRoph5LRGo8OJByOR+5P2qIpBEEEEUjSbR2gDQSULRoFIJNoWgDQRWitAKQSULTIpGCkowUgWCjtN7yO0lF2haRaFoGyrREpNoiUDZRKIBJQQDoai3UcT+BSnFIyN1Ej3USBpACUEgFKBVpOAqE53bd5Dv0W+6BdXk+0iJHXBhv88Rb5NcoWnXMVvHLxXdejPQrB4BoGHhaHcZXgPnceZecx4CglobebdkdD8fNZjweIcCKBMfo256EGSrHerF/VVtU5twbh3GfCj7jKvUKNLjD53p5TxPVntWPN2Dky+g+KT+o8qinZLA7cxEb43cpGOY6vBwFheyVGx+AimYWTRslYdWvaHtPsKpLyK1wOiO12Hpp1NMIdLs0+jeMzhnuJif+7cbLD3GxpouOShzHujka6ORhLXseN1zSNQQUjLtC0zvpQcgHLRWkWhaAXaFpFowUAq0LQIyvgnoMM55a1jS5zzQAzJzpANNzVhg9izy0GRPN6Ejdb9p1ALf9G+hrINx8tun1oH9Wwn9n+kVq5od0Fr21pfIpWnI57gOrt7gPSTNa7XdaN4DxddLYbL6A4WJoLo/SvrV5sE893QBaXDwCgQRRog6m9Bkp76aO/iie+13WvTPy7JiaMo2NHINb+S5f1hYeKOZgjaGuLCXhorjkTXHVdB6W9JYsLGXPIJzDWA9p7uQHLmVxHaG2TPI6ST1nGzyHIDuCPSBkoWmGztPEJdoBy0LTdo7QCrR2kAoFyAXE7tBSaUGE9oeKsCkcIQS6QQamBWz6r+iH6SxVSf5PBuvm/p2ezCD/Szs/RHesOGFelOpDZQh2XG+u1iHvmcdSbO4wfZY3zPNUzbzDwtY0NYA1rQGta0ANaAKAaBoAOCcQQTAIILjfWd1kYrDY04fCObG2AM9IXMa8yPc0P3c9GgObpRsnNK3RybdkQVT0U2v8swcGJrd9NG1xbdhrtHNB5BwKtkyBcn67ug4xELsdA2p4G3MGj+dhaLJPNzALvlY4BdYSXtsURYOoQHi6Ofn5qQ13sH3qy6wdg/IcfiIG+oH78fdHJ2mD2A7v+qs652iRrAygcQkHFN5qAAl+jKAknGcgkHFnuCbbCl/J/cls+NS9nYo7wD+005HmLy05f8APguvdXnRf5O308uZcKiLs/1b3CnHvzCwnQXo6/EzigQxg3iedZ14leg9pwwjCl76axrM+QGVChroAjfo7jZ2ye0J3s33saTuAlu738RyJr2Ws3sLa8+IlDaaSaNsBbu9qnMks9obtnPkpbMU6cn0Ur2Qk5kAbzhdir04Zq7dtSKEbjGkkjtvfWfdQFKMcoLjYS/aAiJAcyTd1AIJb5Kg6Q9JTEN+Uu3M6Dbs5ZNvh4qRLimy7zWRMZYIc4UD43Q8lz3pTNI6NzdWseRQzNDie5GzZ7bW1JMTKZJDZyDW/ssbwa0cB+KgBpOiDvcFKwHHxCq+vYxm7pELSgHEcValoofHBMyQA/739ymZtL4kQYh3PzTjcZzHklvwgvJMOw6qZSs7hYktxTfBKMwOhUIwlNkJp1VkxytFmw8jirfZmIc8EOzqkqcqajQpBSrSic6gV656GYb0Wz8HHxZhoAfERt3vvteRpGZHwK9lbPFRRjkxg/3QtWdSEEEEEC8u9Zbr2rjf3oHlFGPcvUS8t9ZB/wAa4398P6jFOfTTx/2d06oj/ijCfUf/ABZFsFjuqH5nwn1H/wAWRbFUi9gggggnn7+UZgw3GYeX/OQFp/8AKeSD/wC5XsXI13D+UpFlgncbnb90ZXDykaRGMgnD8eSSzQJwj49iitIfwOEdK9rGC3EgAezit1snoIG0Zi1+gLBpZ08Vf9AejjIoBI5v6xwskjNo4ALoWFwLDE07jS4tDrIzurHa1A0RJtWPvpj+iGJjgmdEaYX/AM2NAQw0WhaDbGzJZ42uieHNYXOMLsmv5U4ftCsrWY290fa6UCYkSkh8T4yRGDvWQW3fIX3d6s9j7faxr8PO8Ne3MOzDZGm3W089QQnx1NN/5Mtymcnr0zMO0HRN9HKwQm/2hThnxOgVxh8D6cDdlhf3Nka6Ty4qRDCxx9Id2YB1DeG8KGljwH3rMbU2VMZLbutj7O47fDGxAHMgXrrpeqjHCdubLLa/2lBDC3d3h6Q3usABOXE1p3lZPEbOa+ORpoGU66VyPgtYMRJOxjH+sfWcWgOLRdOd3kUa8VIg6NXTcnb2e8bbXi3larRTbg20cE+GQxvFObXgRwI7ihguPs/Fdt6QdEI5GbkrLq91zfXb9V2oHcbC5btzo1Jg3HPfid6sgFZ/RcODvxTy6PHv0rr0+OaI/n94CL8/eiYfd+BCx032MnTx9ybdqfjglg+5JdqnCox8eQTcjdEpE/T2hMvhqeMVkn9intOHd703Jp7ENkH9Z4gq4yz7XaCNBIKd2i6NH1zY9oADMNQAA7D+GX01y/OtSiEju5XtnXT5uu7aDf8Aq8Mf9R/9tN/4ctof5rDfYk/tLmUryatEwZjxCNnI6seunaH0ML9h/wDbWH2vtN+KnlnlDd+Z++4NBDAd0DIEnkoD/efySvj8FncrW2OMj0x1RfNGE+o/+LItgsf1RfNGE+pJ/GkWwW0YXsEEEEE4v/KU/m8F9ef+rGuFLuv8pT+bwX15/wCrGuFFBpTBkPBX/RDZonxTGuFtbbncstLVDHoPBbjqzw7/AExkHq+qe86nyWdafHXNlYfdbuEaj8UrBwYtpLfTM3Gmm3EC4DgLvNSXzARg1nYH3pyKXLK/ejosbfin2vg5GkybxmcQGl1UWDk1jeCy+1MCHkGSNwDcw4ggjMHUZcLXQWsF5i78kNodmN2V5aBHKu7xfzLjJjlJY5zJts4ao5S4jdbUjWF4cODZAM94D9rvRN6ZMibuh43DkKGVnuOi1+CwzHRuDRbN93acM3DnRXOOsbZcbYyYY92nCyNe8lFrlzuNy9TTR4Tb0Ic18skcY/pPBBNDMkcfwV2OluDY4PfiIbPZBDw7I8SBovPJKaBT0y3p6dk29hX5enhPKpGH3rLdIMVhdx+/IwxuBDhvAkjuAN3yXDXcPal4UDe9hTt9FO0+SrO7dWavWrytIb+X4o/b8ZIh8eaydIikuSiURKSSSER0KDihwKoCKRs01K3xpK4JnDGpG/WCqM82lCCMBBIM07kul9CeqP8ASGDjxPyz0XpC8bnoN+tx7m+t6QXpyXNdV6Z6kvmfD/Wm/jPWkZ1jP/5//wDED/6Uf/ajb1A0b/SGn/df/wBl21BMtuLnqJP/AG//AOJ3/vlynbGBOHnmgcbMMskd1u7wa4gO3bNWKNXxXr5YnpH1YYLG4k4iUSNc6vStjfusloUC/KwarNpGim4yrmdiZ1WwlmycGDxha77ZLx9zlqk3h4Qxoa0BrWgNaBoABQATipAIIIIDi38pQ/q8F9ef+rGuGUuxfykMUDiMJFebYpHkfXcGtP8AuO8lx4hIJbOHgupdWrN1jb0JJ8CdfupcuYNPBdL6vJd5gaSLGY+/JQ0rpMnAjMWcvwKmxgOA3cjxHEKAG9kKbg30CTqeJOXiilC3RuuiQn5GkDRRMicszz4exPNk4Xn36JKR3NsEDKllNs4UOFHPMg+0ZrXYpxAOY01tZfFP3g7jQN146pUp24r0i2U7DTFhujmw8wqUrrfSnZIxWHLxXpGCwTeo1HtXJ3xkE3zV40ZwV5D2+5Lw/reabPJLg9YJ0se03ggEBp8ckQWTYaBQCS5A2JxRAoychnfMVpqgxMiQmBk72hPgKNJqqiMmoCCRGbAPcPwRIJQEL0z1I/M+H8Zv4r15kcV6b6kPmfD+M38V6tFbtBBBMgQQWW6M9JWzYrG4R7h6XDTHdHF0L2tcCOe65zh3Dd5oDUoIgUaACIoE0uPdavWcxrH4TAv3nm2TzsPZjaRTo43cXm63h6ufHQGnNutjbgxm0pnsNxx1BGbsERWHOHcXl5HisgUuUZhISPSY3guhdBZIwxpPrZiuJpxXPhqtX0AnHpt15FA2BeefL2qNtK7OHWBWWWmifgq68lDgltg5i0eFlIcPH+5GyxnpK3d0pYNcLKLEkEWownFZ+aRwvGNBabBGXsVFiJmticMrJomvJWEm0m0QHA1lnks3tTENcwBmryS4+GlKaJDmCzjN8W8NLPJci6SYYR4mQNrduxXIrsuDwvZDe7Pw8Vy3rAg3cVY/ab4CwfypXCvtl3cPH3JUPrBJfqEqL1gqpRM4JN5/HJLCT8fcsmwgUTkoIOCCNDL7kbECEGD3/imQfmo8ozT/AMfgmZ9U8Sy6aDBm42/VCCZ2e/8AVt8PeghKlrLzXpvqR+Z8P4zfxXrzIujdDurjHY3CMngxbIo3l+6wvnaRuvLTk3LMgn2rRFekEFwn/A5tT/SDP9rifyQHU7tT/SDP9rifyTJ3VeWOsXaMuH21ipIXujeya2vaacCY2g58iOGhWy/wObU/0gz/AGuJ/Jcw6SbFlw+KmhlkEkkT9177cd47rTduzPrDXkkbf7I69sXGKxEEM9D1ml0Lz3mg5vkAp0/X7MR+rwcTDzfM97fshjfxXHjh3ckgsI4FGxptOkfWJjsc0slnDI3ZGGEejjI/pH1nDTImlmHaZKCEoFTcdqmUnw5LqkoWjpUlL4qy6N/5Sw3VWVS+lKtOjc9YmPe0Jo+1TpW3dcPJvsBBskeaVhpqcAdbUTZUtAixTb8uSkbZkAjD20CazpR9XOlg+UEVryVViX12e+/EJGGxOhJAJGYNgeIUgNDyCDp7+9OlLpHkLQdBnwKzvogcQN0XR53XtC0WOawUXOAs6cT4Kn2VE1uIJBJBBy71J/F8OyzIW4+S5l1iYQdl4Nlpo+B/vXSZ2yOGVAc+Kxe19j/KDJED2yN5pPFwvJWhzCT3oRHMJzGQlhLXCi00RyOaj2qCe1w5jzQJVZaFqeCua0CN6qw5K3zzS4DmnOQj19pUH0h5lKbKRxT4jklOTM6b9MeaJz7RIVy2sMJPTAPH8SgoLX0gqSWF6a6kvmfD/Wm/jPXmRem+pL5nw/jN/Geq0nbdoIIIALyx1lfOuN/e/wDBGvU68sdZXzrjf3v/AARqc+l4ds63X45pNZpTdfJFx9iyakvYCPYmnQhPlIeqlKyIr20UEqTVEFoy+liIZJ+Fm7Thdg5exE0aexO1l5qVadl6NubJDkbLmg2rCWB5gLciRwOh5Usf1eY/sNbpVtPuPkt+APYQVGvYUuCxADd0gjgdCnZTZG4DoLr7veiZDYNCt0mudXxSoHU/eA0br7qTGkXF4fe9fKuJ1Q6PQtdI81e6AL8VJnh3gS45aqT0ahAY4j9pxPlklIdqZPHl3LM7Sw269rxYzz50thJQ1Vfi8PvAmr7lVJxbp5s8RTbw9WTte3jksyzUeK3vWZEaYcqDjpwtYJmo8Qj4Pqc6MZ5BJ9EOQTsnH2om/Hko2vUNmEchqkmFvJP/AJpI96NjUMmAckToBWnxSecku09n5p7LSOIQkyR0nwkT6FVsrEZBFaCrTNJAXprqT+Z8P9ab+M9eY95IeByVpj2ygvEW6FOhhbujsjQ8O9Tbpcx29nryx1lfO2N/ej+oxZhkLcuyNBw7kpoA0FaKMstxUx1S2H480kI28fjgiChoP+73JLkD8fciKcKoz9UbdQifqjbqtWP1JaNPYn2DL2FMN4exPxe73qFr3odiNybd4Gj5Lqcc96ad/uXGtly7kzT315rquDxFxNrgKRYFvgmjtZ3mfvUacbrnAHWvYmcNOWO3s6NAg/cU7NKC7x8vjVBom1J+xQJBrPkrvZWG9FAwH6IvxOZ/FZzaFXQ0sAcQc1oJ8R2A08kQT2bxGLJzGlpDMaNNSeJKREy25+I/AKJA1ufY3jZq+fcpPNm+nkPpIDdCnN8RmKN965lNhtw6g58F1PpW39WWhh4ajvHFY12zw1mYLmkZjiK4g81USp3fHkk38exKlqzRvlz8k233BRpeyyfciBSG/wBlEw5e33pgsnNI4JR18/xSQMvjmgEpMoyKOkl+hThVEQQQWjDSUkSnJKtIlKqiG1Yxnsj6qrSrEN7PsAWWTXApvx5Iv7vwSg33pJb8exSsY4ogiARoAnIigShYThIr9UpuqTuknIWpUOBeTpXitNVlsB+SkRn8E8zZ5P8AyKlYfBFhBPDSxlfC0cMv0fOFfol4AcS1ud04kEcryXRdlybsQyGdcuKyeIxXpXtaC3daLcMwLH96mw7R3BTWh4FAushx4HdB5KbDjWtLXGnODcsxwRQtqrIrPPme5Zk4m3hwJBdlunTRSXbSLNxpaSNASQDZPI5paNZYuVoe2vpjLwz9ymYiexzJ8lncXtEEgi7YaINa1z9qS7be7ZrgeKvHC5QuclXWJ2oxgDS5u9Va8lK2XjoXt3S8B3K+PcsniZg4xE0XtjJIHHKyfjkqGXGPYx9Mt7pCN7lxBUaO3bc9IouyacTyvvWSmxO4C2YU4acj3hSsPtUmNheCXCrHeCk7Z2gydtGGjwJdmPuVzx5fpFzjGYsguLm5ZpM0pGrRXdkfNW8GFIPaY0jusIYvDl5yaAOWqr8WX6LnFJEbuu5KEZr2+9WUWziPal/I0TxX9K5xWlhvz9ySYz8eKtPkiHyVH4qPyRVeiKQYirUwIjh0/wAVHOKT5KUFc+gQT/HU8opwkSlXuw+jbsUwObIG2ZRRY5x/VfJ9402yR/0mM6ZBryaAtWEHQOST0dTRXLG2RosGt44bsOo5PrFwuANEg86BmlpjlYk5ewLQwdX8j3RgTxD0gJbvFoA/yeg7tdlxdioWgGiScrFEnh+hsj2xu9K2pYvSt/VSHshzG8Berwb5Au0zUWbaY2Rnb96IrQjojJ6My+lZujDOxRAAc70bY8NK4EB2T6xUfZNaO4bpdOd1eTiV0RmZvNlbCT6N+5vuZvinaVVa0RYyU8arnGPHHxQWnj6ESkhpmjbb3t3i0iMFjZnO3nE0KbASeW+zgUvD9BJnuY0TR3JJLE3smt6Jsz3XemUD8tRvMurBRxo5xk1O2fhA/M6XkrSTodKDBUjXCcA21rj6O4xI0SAXTiHDs69oVdi5sHRiVgzmYAHSAlzHhrfRsmkLnEjLKB9jUbzboOBWnjk3/kjPL16FhsA0AZDuA4qUcKANM/NL2Rsxz53xvlJZG2Ml8LGu3vSxCWMM3iMiDrnpX7TSZJ2VKMU+DfIDWOkBLGOkc0DQsYXdq7FXZ3brMA9WPm8W+P1z3x+TXIwMIKzHsGScOGAH5J/Y2Dkmh9K90oDniOL0ULJbcQfWAN60N3232gqbEbRmY5zHEBzHFrhTTRaaIsZHTUWORK0x83jytk+IuGcm0mXDE/8AK0p+AcW5UDwNnLT49qgja0nMfZCA2vL9IfZCMsfHl3DmWc6T5MLJkSRloM6vK0puHDmkvvfJJPEZeqB3KuO1pPpD7IRfpaTmPshTfF46czzS24dxNnnn30KCfGGvhXsVZ+l5OY+yEf6Xk5j7IV4zDGaicrlVn8jINjXgeIPcm27Ozs5niTqVXnbEnMfZCR+mJOY+yFU/HPhXnrtctwqJ2HCpjteT6Q8giO1pOY8gr54fouOS5+TpDoAqf9LSfSHkEk7Vk5jyCOeH6HHJbmAJDsOqk7Uk5jyCT+lJOf3BLngOOS0dAmTEq921H8x5BIO038x5BK54nxyTpYc0kxKAdov5jyCSdoP5/cFFzxVJU4sCCrvlzuY8gglzxPVUxncKAc4CtASBqSlDFyEZvf8AaP0SfxJRoLhbkDGSUf1j87/ad+f9J3mUfyl5Nl7rtue8bzFn8B5BBBMHZcS/e9d2WY7RyO8cx35nzSXzu03nVbxqarPLwQQQCZMU8Zh7h6p9Y69opAxLzq9xsC7ceCCCAfOKeWm3vzAvtH6blIwczt2943nxN6lBBOBMix0sbXvjkkY6h2mPc12bheYNp2CVzXEtJBDiAQSDRLbGXA2fNBBVh/f/AIn/AGHHi5ARGHvDHiTfYHEMfTW+s26dqdeZSQ4nM8dUEEvH/ejLotG1BBdTIER0QQQCQluQQQBNTZQQQBonaIIJEQgUEEzJKJyCCkyEgoIJUCCIoIKVGyjQQSD/2Q=="/>
          <p:cNvSpPr>
            <a:spLocks noChangeAspect="1" noChangeArrowheads="1"/>
          </p:cNvSpPr>
          <p:nvPr/>
        </p:nvSpPr>
        <p:spPr bwMode="auto">
          <a:xfrm>
            <a:off x="307975" y="-12192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99319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2F3F-41A0-47DF-A8B4-88F0D48ACD69}"/>
              </a:ext>
            </a:extLst>
          </p:cNvPr>
          <p:cNvSpPr>
            <a:spLocks noGrp="1"/>
          </p:cNvSpPr>
          <p:nvPr>
            <p:ph type="title"/>
          </p:nvPr>
        </p:nvSpPr>
        <p:spPr/>
        <p:txBody>
          <a:bodyPr/>
          <a:lstStyle/>
          <a:p>
            <a:r>
              <a:rPr lang="es-ES" dirty="0"/>
              <a:t>Tipos de monitorización que utilizamos</a:t>
            </a:r>
          </a:p>
        </p:txBody>
      </p:sp>
      <p:sp>
        <p:nvSpPr>
          <p:cNvPr id="6" name="TextBox 5">
            <a:extLst>
              <a:ext uri="{FF2B5EF4-FFF2-40B4-BE49-F238E27FC236}">
                <a16:creationId xmlns:a16="http://schemas.microsoft.com/office/drawing/2014/main" id="{FA7E2646-B6EB-45B3-8ABE-40FFCD5553D0}"/>
              </a:ext>
            </a:extLst>
          </p:cNvPr>
          <p:cNvSpPr txBox="1"/>
          <p:nvPr/>
        </p:nvSpPr>
        <p:spPr>
          <a:xfrm>
            <a:off x="889429" y="6034499"/>
            <a:ext cx="7704856" cy="261610"/>
          </a:xfrm>
          <a:prstGeom prst="rect">
            <a:avLst/>
          </a:prstGeom>
          <a:noFill/>
        </p:spPr>
        <p:txBody>
          <a:bodyPr wrap="square" rtlCol="0">
            <a:spAutoFit/>
          </a:bodyPr>
          <a:lstStyle/>
          <a:p>
            <a:r>
              <a:rPr lang="es-ES" sz="1100" dirty="0"/>
              <a:t>Fuente: SIG-NOC </a:t>
            </a:r>
            <a:r>
              <a:rPr lang="es-ES" sz="1100" dirty="0" err="1"/>
              <a:t>tools</a:t>
            </a:r>
            <a:r>
              <a:rPr lang="es-ES" sz="1100" dirty="0"/>
              <a:t> </a:t>
            </a:r>
            <a:r>
              <a:rPr lang="es-ES" sz="1100" dirty="0" err="1"/>
              <a:t>survey</a:t>
            </a:r>
            <a:r>
              <a:rPr lang="es-ES" sz="1100" dirty="0"/>
              <a:t> 2019 (</a:t>
            </a:r>
            <a:r>
              <a:rPr lang="es-ES" sz="1100" dirty="0" err="1"/>
              <a:t>Géant</a:t>
            </a:r>
            <a:r>
              <a:rPr lang="es-ES" sz="1100" dirty="0"/>
              <a:t>)</a:t>
            </a:r>
          </a:p>
        </p:txBody>
      </p:sp>
      <p:graphicFrame>
        <p:nvGraphicFramePr>
          <p:cNvPr id="7" name="Chart 6">
            <a:extLst>
              <a:ext uri="{FF2B5EF4-FFF2-40B4-BE49-F238E27FC236}">
                <a16:creationId xmlns:a16="http://schemas.microsoft.com/office/drawing/2014/main" id="{AE095463-1184-4355-8F50-CABA64C17E55}"/>
              </a:ext>
            </a:extLst>
          </p:cNvPr>
          <p:cNvGraphicFramePr>
            <a:graphicFrameLocks/>
          </p:cNvGraphicFramePr>
          <p:nvPr>
            <p:extLst>
              <p:ext uri="{D42A27DB-BD31-4B8C-83A1-F6EECF244321}">
                <p14:modId xmlns:p14="http://schemas.microsoft.com/office/powerpoint/2010/main" val="3031131845"/>
              </p:ext>
            </p:extLst>
          </p:nvPr>
        </p:nvGraphicFramePr>
        <p:xfrm>
          <a:off x="0" y="561891"/>
          <a:ext cx="9144000"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702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4B66-A003-4193-BF75-B7F2836D0886}"/>
              </a:ext>
            </a:extLst>
          </p:cNvPr>
          <p:cNvSpPr>
            <a:spLocks noGrp="1"/>
          </p:cNvSpPr>
          <p:nvPr>
            <p:ph type="title"/>
          </p:nvPr>
        </p:nvSpPr>
        <p:spPr/>
        <p:txBody>
          <a:bodyPr/>
          <a:lstStyle/>
          <a:p>
            <a:r>
              <a:rPr lang="es-ES" dirty="0"/>
              <a:t>Herramientas más populares y mejor valoradas</a:t>
            </a:r>
          </a:p>
        </p:txBody>
      </p:sp>
      <p:sp>
        <p:nvSpPr>
          <p:cNvPr id="9" name="TextBox 8">
            <a:extLst>
              <a:ext uri="{FF2B5EF4-FFF2-40B4-BE49-F238E27FC236}">
                <a16:creationId xmlns:a16="http://schemas.microsoft.com/office/drawing/2014/main" id="{33992624-3C5D-49F8-BC7E-B1E08300E9AE}"/>
              </a:ext>
            </a:extLst>
          </p:cNvPr>
          <p:cNvSpPr txBox="1"/>
          <p:nvPr/>
        </p:nvSpPr>
        <p:spPr>
          <a:xfrm>
            <a:off x="5004048" y="6028634"/>
            <a:ext cx="3888432" cy="261610"/>
          </a:xfrm>
          <a:prstGeom prst="rect">
            <a:avLst/>
          </a:prstGeom>
          <a:noFill/>
        </p:spPr>
        <p:txBody>
          <a:bodyPr wrap="square" rtlCol="0">
            <a:spAutoFit/>
          </a:bodyPr>
          <a:lstStyle/>
          <a:p>
            <a:r>
              <a:rPr lang="es-ES" sz="1100" dirty="0"/>
              <a:t>Fuente: SIG-NOC </a:t>
            </a:r>
            <a:r>
              <a:rPr lang="es-ES" sz="1100" dirty="0" err="1"/>
              <a:t>tools</a:t>
            </a:r>
            <a:r>
              <a:rPr lang="es-ES" sz="1100" dirty="0"/>
              <a:t> </a:t>
            </a:r>
            <a:r>
              <a:rPr lang="es-ES" sz="1100" dirty="0" err="1"/>
              <a:t>survey</a:t>
            </a:r>
            <a:r>
              <a:rPr lang="es-ES" sz="1100" dirty="0"/>
              <a:t> 2019 (</a:t>
            </a:r>
            <a:r>
              <a:rPr lang="es-ES" sz="1100" dirty="0" err="1"/>
              <a:t>Géant</a:t>
            </a:r>
            <a:r>
              <a:rPr lang="es-ES" sz="1100" dirty="0"/>
              <a:t>)</a:t>
            </a:r>
          </a:p>
        </p:txBody>
      </p:sp>
      <p:graphicFrame>
        <p:nvGraphicFramePr>
          <p:cNvPr id="11" name="Chart 10">
            <a:extLst>
              <a:ext uri="{FF2B5EF4-FFF2-40B4-BE49-F238E27FC236}">
                <a16:creationId xmlns:a16="http://schemas.microsoft.com/office/drawing/2014/main" id="{079CF0E3-40AC-455F-830B-5551C08B9828}"/>
              </a:ext>
            </a:extLst>
          </p:cNvPr>
          <p:cNvGraphicFramePr>
            <a:graphicFrameLocks/>
          </p:cNvGraphicFramePr>
          <p:nvPr>
            <p:extLst>
              <p:ext uri="{D42A27DB-BD31-4B8C-83A1-F6EECF244321}">
                <p14:modId xmlns:p14="http://schemas.microsoft.com/office/powerpoint/2010/main" val="2605236080"/>
              </p:ext>
            </p:extLst>
          </p:nvPr>
        </p:nvGraphicFramePr>
        <p:xfrm>
          <a:off x="89756" y="565316"/>
          <a:ext cx="896448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9C7F45F7-1AC0-458D-86FB-A3179E753BC5}"/>
              </a:ext>
            </a:extLst>
          </p:cNvPr>
          <p:cNvSpPr/>
          <p:nvPr/>
        </p:nvSpPr>
        <p:spPr>
          <a:xfrm>
            <a:off x="452848" y="4923775"/>
            <a:ext cx="2430524" cy="1477328"/>
          </a:xfrm>
          <a:prstGeom prst="rect">
            <a:avLst/>
          </a:prstGeom>
        </p:spPr>
        <p:txBody>
          <a:bodyPr wrap="square">
            <a:spAutoFit/>
          </a:bodyPr>
          <a:lstStyle/>
          <a:p>
            <a:r>
              <a:rPr lang="es-ES" sz="900" dirty="0"/>
              <a:t>Las más populares:</a:t>
            </a:r>
          </a:p>
          <a:p>
            <a:r>
              <a:rPr lang="es-ES" sz="900" dirty="0"/>
              <a:t>CACTI</a:t>
            </a:r>
          </a:p>
          <a:p>
            <a:r>
              <a:rPr lang="es-ES" sz="900" dirty="0"/>
              <a:t>NAGIOS</a:t>
            </a:r>
          </a:p>
          <a:p>
            <a:r>
              <a:rPr lang="es-ES" sz="900" dirty="0"/>
              <a:t>WEATHERMAP</a:t>
            </a:r>
          </a:p>
          <a:p>
            <a:r>
              <a:rPr lang="es-ES" sz="900" dirty="0"/>
              <a:t>RIPE Atlas / </a:t>
            </a:r>
            <a:r>
              <a:rPr lang="es-ES" sz="900" dirty="0" err="1"/>
              <a:t>Stats</a:t>
            </a:r>
            <a:endParaRPr lang="es-ES" sz="900" dirty="0"/>
          </a:p>
          <a:p>
            <a:r>
              <a:rPr lang="es-ES" sz="900" dirty="0"/>
              <a:t>LOOKING-GLASS</a:t>
            </a:r>
          </a:p>
          <a:p>
            <a:r>
              <a:rPr lang="es-ES" sz="900" dirty="0"/>
              <a:t>ELK STACK</a:t>
            </a:r>
          </a:p>
          <a:p>
            <a:r>
              <a:rPr lang="es-ES" sz="900" dirty="0"/>
              <a:t>PERFSONAR</a:t>
            </a:r>
          </a:p>
          <a:p>
            <a:r>
              <a:rPr lang="es-ES" sz="900" dirty="0"/>
              <a:t>ZABBIX</a:t>
            </a:r>
          </a:p>
          <a:p>
            <a:r>
              <a:rPr lang="es-ES" sz="900" dirty="0"/>
              <a:t>NFSEN/NFDUMP</a:t>
            </a:r>
          </a:p>
        </p:txBody>
      </p:sp>
      <p:sp>
        <p:nvSpPr>
          <p:cNvPr id="13" name="Rectangle 12">
            <a:extLst>
              <a:ext uri="{FF2B5EF4-FFF2-40B4-BE49-F238E27FC236}">
                <a16:creationId xmlns:a16="http://schemas.microsoft.com/office/drawing/2014/main" id="{C209A8CC-36C4-47A4-BCE2-D382C25E13DC}"/>
              </a:ext>
            </a:extLst>
          </p:cNvPr>
          <p:cNvSpPr/>
          <p:nvPr/>
        </p:nvSpPr>
        <p:spPr>
          <a:xfrm>
            <a:off x="2195736" y="4923775"/>
            <a:ext cx="2430524" cy="1477328"/>
          </a:xfrm>
          <a:prstGeom prst="rect">
            <a:avLst/>
          </a:prstGeom>
        </p:spPr>
        <p:txBody>
          <a:bodyPr wrap="square">
            <a:spAutoFit/>
          </a:bodyPr>
          <a:lstStyle/>
          <a:p>
            <a:r>
              <a:rPr lang="es-ES" sz="900" dirty="0"/>
              <a:t>Las mejor valoradas:</a:t>
            </a:r>
          </a:p>
          <a:p>
            <a:r>
              <a:rPr lang="es-ES" sz="900" dirty="0" err="1"/>
              <a:t>Splunk</a:t>
            </a:r>
            <a:endParaRPr lang="es-ES" sz="900" dirty="0"/>
          </a:p>
          <a:p>
            <a:r>
              <a:rPr lang="es-ES" sz="900" dirty="0" err="1"/>
              <a:t>Zabbix</a:t>
            </a:r>
            <a:endParaRPr lang="es-ES" sz="900" dirty="0"/>
          </a:p>
          <a:p>
            <a:r>
              <a:rPr lang="es-ES" sz="900" dirty="0"/>
              <a:t>Nagios</a:t>
            </a:r>
          </a:p>
          <a:p>
            <a:r>
              <a:rPr lang="es-ES" sz="900" dirty="0" err="1"/>
              <a:t>Prometheus</a:t>
            </a:r>
            <a:endParaRPr lang="es-ES" sz="900" dirty="0"/>
          </a:p>
          <a:p>
            <a:r>
              <a:rPr lang="es-ES" sz="900" dirty="0"/>
              <a:t>Arbor/</a:t>
            </a:r>
            <a:r>
              <a:rPr lang="es-ES" sz="900" dirty="0" err="1"/>
              <a:t>Netscout</a:t>
            </a:r>
            <a:r>
              <a:rPr lang="es-ES" sz="900" dirty="0"/>
              <a:t>/SP</a:t>
            </a:r>
          </a:p>
          <a:p>
            <a:r>
              <a:rPr lang="es-ES" sz="900" dirty="0" err="1"/>
              <a:t>Cacti</a:t>
            </a:r>
            <a:endParaRPr lang="es-ES" sz="900" dirty="0"/>
          </a:p>
          <a:p>
            <a:r>
              <a:rPr lang="es-ES" sz="900" dirty="0"/>
              <a:t>Elk </a:t>
            </a:r>
            <a:r>
              <a:rPr lang="es-ES" sz="900" dirty="0" err="1"/>
              <a:t>stack</a:t>
            </a:r>
            <a:endParaRPr lang="es-ES" sz="900" dirty="0"/>
          </a:p>
          <a:p>
            <a:r>
              <a:rPr lang="es-ES" sz="900" dirty="0" err="1"/>
              <a:t>Icinga</a:t>
            </a:r>
            <a:endParaRPr lang="es-ES" sz="900" dirty="0"/>
          </a:p>
          <a:p>
            <a:r>
              <a:rPr lang="es-ES" sz="900" dirty="0" err="1"/>
              <a:t>BGPMon</a:t>
            </a:r>
            <a:endParaRPr lang="es-ES" sz="900" dirty="0"/>
          </a:p>
        </p:txBody>
      </p:sp>
    </p:spTree>
    <p:extLst>
      <p:ext uri="{BB962C8B-B14F-4D97-AF65-F5344CB8AC3E}">
        <p14:creationId xmlns:p14="http://schemas.microsoft.com/office/powerpoint/2010/main" val="19954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B993-7209-461B-A9D9-444CBB863B1E}"/>
              </a:ext>
            </a:extLst>
          </p:cNvPr>
          <p:cNvSpPr>
            <a:spLocks noGrp="1"/>
          </p:cNvSpPr>
          <p:nvPr>
            <p:ph type="title"/>
          </p:nvPr>
        </p:nvSpPr>
        <p:spPr/>
        <p:txBody>
          <a:bodyPr/>
          <a:lstStyle/>
          <a:p>
            <a:r>
              <a:rPr lang="en-GB" dirty="0" err="1"/>
              <a:t>Monitorización</a:t>
            </a:r>
            <a:r>
              <a:rPr lang="en-GB" dirty="0"/>
              <a:t> de </a:t>
            </a:r>
            <a:r>
              <a:rPr lang="en-GB" dirty="0" err="1"/>
              <a:t>flujos</a:t>
            </a:r>
            <a:r>
              <a:rPr lang="en-GB" dirty="0"/>
              <a:t>… </a:t>
            </a:r>
            <a:r>
              <a:rPr lang="en-GB" dirty="0" err="1"/>
              <a:t>sólo</a:t>
            </a:r>
            <a:r>
              <a:rPr lang="en-GB" dirty="0"/>
              <a:t> </a:t>
            </a:r>
            <a:r>
              <a:rPr lang="en-GB" dirty="0" err="1"/>
              <a:t>monitorización</a:t>
            </a:r>
            <a:r>
              <a:rPr lang="en-GB" dirty="0"/>
              <a:t>?</a:t>
            </a:r>
          </a:p>
        </p:txBody>
      </p:sp>
      <p:sp>
        <p:nvSpPr>
          <p:cNvPr id="3" name="Content Placeholder 2">
            <a:extLst>
              <a:ext uri="{FF2B5EF4-FFF2-40B4-BE49-F238E27FC236}">
                <a16:creationId xmlns:a16="http://schemas.microsoft.com/office/drawing/2014/main" id="{21611491-9733-4CFE-94A5-23D15C64D67A}"/>
              </a:ext>
            </a:extLst>
          </p:cNvPr>
          <p:cNvSpPr>
            <a:spLocks noGrp="1"/>
          </p:cNvSpPr>
          <p:nvPr>
            <p:ph idx="1"/>
          </p:nvPr>
        </p:nvSpPr>
        <p:spPr>
          <a:xfrm>
            <a:off x="457200" y="765175"/>
            <a:ext cx="8435280" cy="5548337"/>
          </a:xfrm>
        </p:spPr>
        <p:txBody>
          <a:bodyPr/>
          <a:lstStyle/>
          <a:p>
            <a:r>
              <a:rPr lang="en-GB" sz="2400" dirty="0" err="1"/>
              <a:t>Algunas</a:t>
            </a:r>
            <a:r>
              <a:rPr lang="en-GB" sz="2400" dirty="0"/>
              <a:t> </a:t>
            </a:r>
            <a:r>
              <a:rPr lang="en-GB" sz="2400" dirty="0" err="1"/>
              <a:t>funcionalidades</a:t>
            </a:r>
            <a:r>
              <a:rPr lang="en-GB" sz="2400" dirty="0"/>
              <a:t> van </a:t>
            </a:r>
            <a:r>
              <a:rPr lang="en-GB" sz="2400" dirty="0" err="1"/>
              <a:t>más</a:t>
            </a:r>
            <a:r>
              <a:rPr lang="en-GB" sz="2400" dirty="0"/>
              <a:t> </a:t>
            </a:r>
            <a:r>
              <a:rPr lang="en-GB" sz="2400" dirty="0" err="1"/>
              <a:t>allá</a:t>
            </a:r>
            <a:r>
              <a:rPr lang="en-GB" sz="2400" dirty="0"/>
              <a:t> de la </a:t>
            </a:r>
            <a:r>
              <a:rPr lang="en-GB" sz="2400" dirty="0" err="1"/>
              <a:t>pura</a:t>
            </a:r>
            <a:r>
              <a:rPr lang="en-GB" sz="2400" dirty="0"/>
              <a:t> </a:t>
            </a:r>
            <a:r>
              <a:rPr lang="en-GB" sz="2400" dirty="0" err="1"/>
              <a:t>monitorización</a:t>
            </a:r>
            <a:r>
              <a:rPr lang="en-GB" sz="2400" dirty="0"/>
              <a:t>:</a:t>
            </a:r>
          </a:p>
          <a:p>
            <a:pPr lvl="1"/>
            <a:r>
              <a:rPr lang="en-GB" sz="2000" dirty="0" err="1"/>
              <a:t>Mitigación</a:t>
            </a:r>
            <a:r>
              <a:rPr lang="en-GB" sz="2000" dirty="0"/>
              <a:t> de </a:t>
            </a:r>
            <a:r>
              <a:rPr lang="en-GB" sz="2000" dirty="0" err="1"/>
              <a:t>ataques</a:t>
            </a:r>
            <a:r>
              <a:rPr lang="en-GB" sz="2000" dirty="0"/>
              <a:t> DDoS (blackholing, scrubbing centre, </a:t>
            </a:r>
            <a:r>
              <a:rPr lang="en-GB" sz="2000" dirty="0" err="1"/>
              <a:t>Flowspec</a:t>
            </a:r>
            <a:r>
              <a:rPr lang="en-GB" sz="2000" dirty="0"/>
              <a:t>…).	</a:t>
            </a:r>
          </a:p>
          <a:p>
            <a:pPr lvl="1"/>
            <a:r>
              <a:rPr lang="en-GB" sz="2000" dirty="0"/>
              <a:t>SNMP support para </a:t>
            </a:r>
            <a:r>
              <a:rPr lang="en-GB" sz="2000" dirty="0" err="1"/>
              <a:t>sincronizar</a:t>
            </a:r>
            <a:r>
              <a:rPr lang="en-GB" sz="2000" dirty="0"/>
              <a:t> la </a:t>
            </a:r>
            <a:r>
              <a:rPr lang="en-GB" sz="2000" dirty="0" err="1"/>
              <a:t>información</a:t>
            </a:r>
            <a:r>
              <a:rPr lang="en-GB" sz="2000" dirty="0"/>
              <a:t> de los </a:t>
            </a:r>
            <a:r>
              <a:rPr lang="en-GB" sz="2000" dirty="0" err="1"/>
              <a:t>flujos</a:t>
            </a:r>
            <a:r>
              <a:rPr lang="en-GB" sz="2000" dirty="0"/>
              <a:t> con el volume de </a:t>
            </a:r>
            <a:r>
              <a:rPr lang="en-GB" sz="2000" dirty="0" err="1"/>
              <a:t>tráfico</a:t>
            </a:r>
            <a:r>
              <a:rPr lang="en-GB" sz="2000" dirty="0"/>
              <a:t> real. sync flows with actual traffic volumes.</a:t>
            </a:r>
          </a:p>
          <a:p>
            <a:pPr lvl="1"/>
            <a:r>
              <a:rPr lang="en-GB" sz="2000" dirty="0"/>
              <a:t>BGP-peering con el core para </a:t>
            </a:r>
            <a:r>
              <a:rPr lang="en-GB" sz="2000" dirty="0" err="1"/>
              <a:t>analizar</a:t>
            </a:r>
            <a:r>
              <a:rPr lang="en-GB" sz="2000" dirty="0"/>
              <a:t> el </a:t>
            </a:r>
            <a:r>
              <a:rPr lang="en-GB" sz="2000" dirty="0" err="1"/>
              <a:t>camino</a:t>
            </a:r>
            <a:r>
              <a:rPr lang="en-GB" sz="2000" dirty="0"/>
              <a:t>. </a:t>
            </a:r>
          </a:p>
          <a:p>
            <a:pPr lvl="1"/>
            <a:r>
              <a:rPr lang="en-GB" sz="2000" dirty="0"/>
              <a:t>APIs </a:t>
            </a:r>
            <a:r>
              <a:rPr lang="en-GB" sz="2000" dirty="0" err="1"/>
              <a:t>abiertas</a:t>
            </a:r>
            <a:r>
              <a:rPr lang="en-GB" sz="2000" dirty="0"/>
              <a:t> para </a:t>
            </a:r>
            <a:r>
              <a:rPr lang="en-GB" sz="2000" dirty="0" err="1"/>
              <a:t>integrar</a:t>
            </a:r>
            <a:r>
              <a:rPr lang="en-GB" sz="2000" dirty="0"/>
              <a:t> con </a:t>
            </a:r>
            <a:r>
              <a:rPr lang="en-GB" sz="2000" dirty="0" err="1"/>
              <a:t>otras</a:t>
            </a:r>
            <a:r>
              <a:rPr lang="en-GB" sz="2000" dirty="0"/>
              <a:t> </a:t>
            </a:r>
            <a:r>
              <a:rPr lang="en-GB" sz="2000" dirty="0" err="1"/>
              <a:t>herramientas</a:t>
            </a:r>
            <a:r>
              <a:rPr lang="en-GB" sz="2000" dirty="0"/>
              <a:t> (NSO, Nagios, Stats)</a:t>
            </a:r>
          </a:p>
          <a:p>
            <a:pPr lvl="1"/>
            <a:r>
              <a:rPr lang="en-GB" sz="2000" dirty="0" err="1"/>
              <a:t>Informes</a:t>
            </a:r>
            <a:r>
              <a:rPr lang="en-GB" sz="2000" dirty="0"/>
              <a:t> de </a:t>
            </a:r>
            <a:r>
              <a:rPr lang="en-GB" sz="2000" dirty="0" err="1"/>
              <a:t>tendencias</a:t>
            </a:r>
            <a:r>
              <a:rPr lang="en-GB" sz="2000" dirty="0"/>
              <a:t> (trends) para </a:t>
            </a:r>
            <a:r>
              <a:rPr lang="en-GB" sz="2000" dirty="0" err="1"/>
              <a:t>planificar</a:t>
            </a:r>
            <a:r>
              <a:rPr lang="en-GB" sz="2000" dirty="0"/>
              <a:t> la </a:t>
            </a:r>
            <a:r>
              <a:rPr lang="en-GB" sz="2000" dirty="0" err="1"/>
              <a:t>capacidad</a:t>
            </a:r>
            <a:r>
              <a:rPr lang="en-GB" sz="2000" dirty="0"/>
              <a:t>.</a:t>
            </a:r>
          </a:p>
          <a:p>
            <a:pPr lvl="1"/>
            <a:r>
              <a:rPr lang="en-GB" sz="2000" dirty="0" err="1"/>
              <a:t>Usuarios</a:t>
            </a:r>
            <a:r>
              <a:rPr lang="en-GB" sz="2000" dirty="0"/>
              <a:t> </a:t>
            </a:r>
            <a:r>
              <a:rPr lang="en-GB" sz="2000" dirty="0" err="1"/>
              <a:t>diferenciados</a:t>
            </a:r>
            <a:r>
              <a:rPr lang="en-GB" sz="2000" dirty="0"/>
              <a:t> para </a:t>
            </a:r>
            <a:r>
              <a:rPr lang="en-GB" sz="2000" dirty="0" err="1"/>
              <a:t>ofrecer</a:t>
            </a:r>
            <a:r>
              <a:rPr lang="en-GB" sz="2000" dirty="0"/>
              <a:t> vistas </a:t>
            </a:r>
            <a:r>
              <a:rPr lang="en-GB" sz="2000" dirty="0" err="1"/>
              <a:t>distintas</a:t>
            </a:r>
            <a:r>
              <a:rPr lang="en-GB" sz="2000" dirty="0"/>
              <a:t>.</a:t>
            </a:r>
          </a:p>
          <a:p>
            <a:pPr lvl="1"/>
            <a:r>
              <a:rPr lang="en-GB" sz="2000" dirty="0" err="1"/>
              <a:t>Generación</a:t>
            </a:r>
            <a:r>
              <a:rPr lang="en-GB" sz="2000" dirty="0"/>
              <a:t> de </a:t>
            </a:r>
            <a:r>
              <a:rPr lang="en-GB" sz="2000" dirty="0" err="1"/>
              <a:t>informes</a:t>
            </a:r>
            <a:r>
              <a:rPr lang="en-GB" sz="2000" dirty="0"/>
              <a:t>.</a:t>
            </a:r>
          </a:p>
          <a:p>
            <a:pPr lvl="1"/>
            <a:r>
              <a:rPr lang="en-GB" sz="2000" dirty="0"/>
              <a:t>…</a:t>
            </a:r>
          </a:p>
        </p:txBody>
      </p:sp>
    </p:spTree>
    <p:extLst>
      <p:ext uri="{BB962C8B-B14F-4D97-AF65-F5344CB8AC3E}">
        <p14:creationId xmlns:p14="http://schemas.microsoft.com/office/powerpoint/2010/main" val="205475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F350-F5C5-4B9D-AB17-7014CE60DC34}"/>
              </a:ext>
            </a:extLst>
          </p:cNvPr>
          <p:cNvSpPr>
            <a:spLocks noGrp="1"/>
          </p:cNvSpPr>
          <p:nvPr>
            <p:ph type="title"/>
          </p:nvPr>
        </p:nvSpPr>
        <p:spPr>
          <a:xfrm>
            <a:off x="251520" y="81855"/>
            <a:ext cx="8187179" cy="395288"/>
          </a:xfrm>
        </p:spPr>
        <p:txBody>
          <a:bodyPr/>
          <a:lstStyle/>
          <a:p>
            <a:r>
              <a:rPr lang="en-GB" dirty="0"/>
              <a:t>Y a </a:t>
            </a:r>
            <a:r>
              <a:rPr lang="en-GB" dirty="0" err="1"/>
              <a:t>veces</a:t>
            </a:r>
            <a:r>
              <a:rPr lang="en-GB" dirty="0"/>
              <a:t> </a:t>
            </a:r>
            <a:r>
              <a:rPr lang="en-GB" dirty="0" err="1"/>
              <a:t>pasa</a:t>
            </a:r>
            <a:r>
              <a:rPr lang="en-GB" dirty="0"/>
              <a:t> </a:t>
            </a:r>
            <a:r>
              <a:rPr lang="en-GB" dirty="0" err="1"/>
              <a:t>esto</a:t>
            </a:r>
            <a:endParaRPr lang="en-GB" dirty="0"/>
          </a:p>
        </p:txBody>
      </p:sp>
      <p:sp>
        <p:nvSpPr>
          <p:cNvPr id="3" name="Content Placeholder 2">
            <a:extLst>
              <a:ext uri="{FF2B5EF4-FFF2-40B4-BE49-F238E27FC236}">
                <a16:creationId xmlns:a16="http://schemas.microsoft.com/office/drawing/2014/main" id="{A09F5E39-2443-41AE-8D26-E771AD6D4840}"/>
              </a:ext>
            </a:extLst>
          </p:cNvPr>
          <p:cNvSpPr>
            <a:spLocks noGrp="1"/>
          </p:cNvSpPr>
          <p:nvPr>
            <p:ph idx="1"/>
          </p:nvPr>
        </p:nvSpPr>
        <p:spPr>
          <a:xfrm>
            <a:off x="457200" y="765175"/>
            <a:ext cx="8507288" cy="5548337"/>
          </a:xfrm>
        </p:spPr>
        <p:txBody>
          <a:bodyPr/>
          <a:lstStyle/>
          <a:p>
            <a:r>
              <a:rPr lang="en-GB" dirty="0"/>
              <a:t>Hay </a:t>
            </a:r>
            <a:r>
              <a:rPr lang="en-GB" dirty="0" err="1"/>
              <a:t>buenas</a:t>
            </a:r>
            <a:r>
              <a:rPr lang="en-GB" dirty="0"/>
              <a:t> </a:t>
            </a:r>
            <a:r>
              <a:rPr lang="en-GB" dirty="0" err="1"/>
              <a:t>herramientas</a:t>
            </a:r>
            <a:r>
              <a:rPr lang="en-GB" dirty="0"/>
              <a:t> Open source para </a:t>
            </a:r>
            <a:r>
              <a:rPr lang="en-GB" dirty="0" err="1"/>
              <a:t>monitorizar</a:t>
            </a:r>
            <a:r>
              <a:rPr lang="en-GB" dirty="0"/>
              <a:t> </a:t>
            </a:r>
            <a:r>
              <a:rPr lang="en-GB" dirty="0" err="1"/>
              <a:t>flujos</a:t>
            </a:r>
            <a:r>
              <a:rPr lang="en-GB" dirty="0"/>
              <a:t>, </a:t>
            </a:r>
            <a:r>
              <a:rPr lang="en-GB" dirty="0" err="1"/>
              <a:t>pero</a:t>
            </a:r>
            <a:r>
              <a:rPr lang="en-GB" dirty="0"/>
              <a:t> no son </a:t>
            </a:r>
            <a:r>
              <a:rPr lang="en-GB" dirty="0" err="1"/>
              <a:t>fáciles</a:t>
            </a:r>
            <a:r>
              <a:rPr lang="en-GB" dirty="0"/>
              <a:t> de </a:t>
            </a:r>
            <a:r>
              <a:rPr lang="en-GB" dirty="0" err="1"/>
              <a:t>gestionar</a:t>
            </a:r>
            <a:r>
              <a:rPr lang="en-GB" dirty="0"/>
              <a:t> (no GUI, </a:t>
            </a:r>
            <a:r>
              <a:rPr lang="en-GB" dirty="0" err="1"/>
              <a:t>programas</a:t>
            </a:r>
            <a:r>
              <a:rPr lang="en-GB" dirty="0"/>
              <a:t> </a:t>
            </a:r>
            <a:r>
              <a:rPr lang="en-GB" dirty="0" err="1"/>
              <a:t>diferentes</a:t>
            </a:r>
            <a:r>
              <a:rPr lang="en-GB" dirty="0"/>
              <a:t> para </a:t>
            </a:r>
            <a:r>
              <a:rPr lang="en-GB" dirty="0" err="1"/>
              <a:t>acciones</a:t>
            </a:r>
            <a:r>
              <a:rPr lang="en-GB" dirty="0"/>
              <a:t> </a:t>
            </a:r>
            <a:r>
              <a:rPr lang="en-GB" dirty="0" err="1"/>
              <a:t>diferentes</a:t>
            </a:r>
            <a:r>
              <a:rPr lang="en-GB" dirty="0"/>
              <a:t>…).</a:t>
            </a:r>
          </a:p>
          <a:p>
            <a:endParaRPr lang="en-GB" dirty="0"/>
          </a:p>
          <a:p>
            <a:pPr marL="0" indent="0">
              <a:buNone/>
            </a:pPr>
            <a:endParaRPr lang="en-GB" dirty="0"/>
          </a:p>
          <a:p>
            <a:r>
              <a:rPr lang="en-GB" dirty="0"/>
              <a:t>Un </a:t>
            </a:r>
            <a:r>
              <a:rPr lang="en-GB" dirty="0" err="1"/>
              <a:t>grupo</a:t>
            </a:r>
            <a:r>
              <a:rPr lang="en-GB" dirty="0"/>
              <a:t> de </a:t>
            </a:r>
            <a:r>
              <a:rPr lang="en-GB" dirty="0" err="1"/>
              <a:t>investigación</a:t>
            </a:r>
            <a:r>
              <a:rPr lang="en-GB" dirty="0"/>
              <a:t> </a:t>
            </a:r>
            <a:r>
              <a:rPr lang="en-GB" dirty="0" err="1"/>
              <a:t>trabaja</a:t>
            </a:r>
            <a:r>
              <a:rPr lang="en-GB" dirty="0"/>
              <a:t> </a:t>
            </a:r>
            <a:r>
              <a:rPr lang="en-GB" dirty="0" err="1"/>
              <a:t>en</a:t>
            </a:r>
            <a:r>
              <a:rPr lang="en-GB" dirty="0"/>
              <a:t> una </a:t>
            </a:r>
            <a:r>
              <a:rPr lang="en-GB" dirty="0" err="1"/>
              <a:t>buena</a:t>
            </a:r>
            <a:r>
              <a:rPr lang="en-GB" dirty="0"/>
              <a:t> </a:t>
            </a:r>
            <a:r>
              <a:rPr lang="en-GB" dirty="0" err="1"/>
              <a:t>herramienta</a:t>
            </a:r>
            <a:r>
              <a:rPr lang="en-GB" dirty="0"/>
              <a:t> de </a:t>
            </a:r>
            <a:r>
              <a:rPr lang="en-GB" dirty="0" err="1"/>
              <a:t>monitorización</a:t>
            </a:r>
            <a:r>
              <a:rPr lang="en-GB" dirty="0"/>
              <a:t> Open source o no </a:t>
            </a:r>
            <a:r>
              <a:rPr lang="en-GB" dirty="0" err="1"/>
              <a:t>muy</a:t>
            </a:r>
            <a:r>
              <a:rPr lang="en-GB" dirty="0"/>
              <a:t> </a:t>
            </a:r>
            <a:r>
              <a:rPr lang="en-GB" dirty="0" err="1"/>
              <a:t>costosa</a:t>
            </a:r>
            <a:r>
              <a:rPr lang="en-GB" dirty="0"/>
              <a:t>.</a:t>
            </a:r>
          </a:p>
          <a:p>
            <a:endParaRPr lang="en-GB" dirty="0"/>
          </a:p>
          <a:p>
            <a:endParaRPr lang="en-GB" dirty="0"/>
          </a:p>
          <a:p>
            <a:pPr marL="0" indent="0">
              <a:buNone/>
            </a:pPr>
            <a:endParaRPr lang="en-GB" dirty="0"/>
          </a:p>
          <a:p>
            <a:r>
              <a:rPr lang="en-GB" dirty="0" err="1"/>
              <a:t>Crean</a:t>
            </a:r>
            <a:r>
              <a:rPr lang="en-GB" dirty="0"/>
              <a:t> una </a:t>
            </a:r>
            <a:r>
              <a:rPr lang="en-GB" dirty="0" err="1"/>
              <a:t>empresa</a:t>
            </a:r>
            <a:r>
              <a:rPr lang="en-GB" dirty="0"/>
              <a:t> / </a:t>
            </a:r>
            <a:r>
              <a:rPr lang="en-GB" dirty="0" err="1"/>
              <a:t>Desarrollan</a:t>
            </a:r>
            <a:r>
              <a:rPr lang="en-GB" dirty="0"/>
              <a:t> </a:t>
            </a:r>
            <a:r>
              <a:rPr lang="en-GB" dirty="0" err="1"/>
              <a:t>otro</a:t>
            </a:r>
            <a:r>
              <a:rPr lang="en-GB" dirty="0"/>
              <a:t> </a:t>
            </a:r>
            <a:r>
              <a:rPr lang="en-GB" dirty="0" err="1"/>
              <a:t>sabor</a:t>
            </a:r>
            <a:r>
              <a:rPr lang="en-GB" dirty="0"/>
              <a:t> para </a:t>
            </a:r>
            <a:r>
              <a:rPr lang="en-GB" dirty="0" err="1"/>
              <a:t>uso</a:t>
            </a:r>
            <a:r>
              <a:rPr lang="en-GB" dirty="0"/>
              <a:t> </a:t>
            </a:r>
            <a:r>
              <a:rPr lang="en-GB" dirty="0" err="1"/>
              <a:t>comercial</a:t>
            </a:r>
            <a:r>
              <a:rPr lang="en-GB" dirty="0"/>
              <a:t> / Son </a:t>
            </a:r>
            <a:r>
              <a:rPr lang="en-GB" dirty="0" err="1"/>
              <a:t>comprados</a:t>
            </a:r>
            <a:r>
              <a:rPr lang="en-GB" dirty="0"/>
              <a:t> por </a:t>
            </a:r>
            <a:r>
              <a:rPr lang="en-GB" dirty="0" err="1"/>
              <a:t>otra</a:t>
            </a:r>
            <a:r>
              <a:rPr lang="en-GB" dirty="0"/>
              <a:t> </a:t>
            </a:r>
            <a:r>
              <a:rPr lang="en-GB" dirty="0" err="1"/>
              <a:t>compañía</a:t>
            </a:r>
            <a:r>
              <a:rPr lang="en-GB" dirty="0"/>
              <a:t>.</a:t>
            </a:r>
          </a:p>
        </p:txBody>
      </p:sp>
      <p:sp>
        <p:nvSpPr>
          <p:cNvPr id="4" name="Arrow: Down 3">
            <a:extLst>
              <a:ext uri="{FF2B5EF4-FFF2-40B4-BE49-F238E27FC236}">
                <a16:creationId xmlns:a16="http://schemas.microsoft.com/office/drawing/2014/main" id="{B39AE77A-10EC-444A-9910-5A12B9408756}"/>
              </a:ext>
            </a:extLst>
          </p:cNvPr>
          <p:cNvSpPr/>
          <p:nvPr/>
        </p:nvSpPr>
        <p:spPr>
          <a:xfrm>
            <a:off x="4103948" y="1412776"/>
            <a:ext cx="936104" cy="1152128"/>
          </a:xfrm>
          <a:prstGeom prst="downArrow">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Arrow: Down 5">
            <a:extLst>
              <a:ext uri="{FF2B5EF4-FFF2-40B4-BE49-F238E27FC236}">
                <a16:creationId xmlns:a16="http://schemas.microsoft.com/office/drawing/2014/main" id="{CCD52CD1-58C3-43B6-87EF-D9E493A24C39}"/>
              </a:ext>
            </a:extLst>
          </p:cNvPr>
          <p:cNvSpPr/>
          <p:nvPr/>
        </p:nvSpPr>
        <p:spPr>
          <a:xfrm>
            <a:off x="4131244" y="3140968"/>
            <a:ext cx="936104" cy="1152128"/>
          </a:xfrm>
          <a:prstGeom prst="downArrow">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Picture 6">
            <a:extLst>
              <a:ext uri="{FF2B5EF4-FFF2-40B4-BE49-F238E27FC236}">
                <a16:creationId xmlns:a16="http://schemas.microsoft.com/office/drawing/2014/main" id="{EB19AD4C-A373-4E15-9090-5EBCBF8C94A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03170" y="1328676"/>
            <a:ext cx="1080000" cy="1080000"/>
          </a:xfrm>
          <a:prstGeom prst="rect">
            <a:avLst/>
          </a:prstGeom>
        </p:spPr>
      </p:pic>
      <p:sp>
        <p:nvSpPr>
          <p:cNvPr id="8" name="TextBox 7">
            <a:extLst>
              <a:ext uri="{FF2B5EF4-FFF2-40B4-BE49-F238E27FC236}">
                <a16:creationId xmlns:a16="http://schemas.microsoft.com/office/drawing/2014/main" id="{FCCEA261-237E-4347-A5A9-5FFD89890118}"/>
              </a:ext>
            </a:extLst>
          </p:cNvPr>
          <p:cNvSpPr txBox="1"/>
          <p:nvPr/>
        </p:nvSpPr>
        <p:spPr>
          <a:xfrm>
            <a:off x="1143000" y="6858000"/>
            <a:ext cx="6858000" cy="230832"/>
          </a:xfrm>
          <a:prstGeom prst="rect">
            <a:avLst/>
          </a:prstGeom>
          <a:noFill/>
        </p:spPr>
        <p:txBody>
          <a:bodyPr wrap="square" rtlCol="0">
            <a:spAutoFit/>
          </a:bodyPr>
          <a:lstStyle/>
          <a:p>
            <a:r>
              <a:rPr lang="es-ES" sz="900">
                <a:hlinkClick r:id="rId3" tooltip="https://es.m.wikipedia.org/wiki/Archivo:Emoji_u1f613.svg"/>
              </a:rPr>
              <a:t>This Photo</a:t>
            </a:r>
            <a:r>
              <a:rPr lang="es-ES" sz="900"/>
              <a:t> by Unknown Author is licensed under </a:t>
            </a:r>
            <a:r>
              <a:rPr lang="es-ES" sz="900">
                <a:hlinkClick r:id="rId4" tooltip="https://creativecommons.org/licenses/by-sa/3.0/"/>
              </a:rPr>
              <a:t>CC BY-SA</a:t>
            </a:r>
            <a:endParaRPr lang="es-ES" sz="900"/>
          </a:p>
        </p:txBody>
      </p:sp>
      <p:sp>
        <p:nvSpPr>
          <p:cNvPr id="11" name="TextBox 10">
            <a:extLst>
              <a:ext uri="{FF2B5EF4-FFF2-40B4-BE49-F238E27FC236}">
                <a16:creationId xmlns:a16="http://schemas.microsoft.com/office/drawing/2014/main" id="{807197A0-3E0B-4D8A-BBC8-CAA38D7B9681}"/>
              </a:ext>
            </a:extLst>
          </p:cNvPr>
          <p:cNvSpPr txBox="1"/>
          <p:nvPr/>
        </p:nvSpPr>
        <p:spPr>
          <a:xfrm>
            <a:off x="1293000" y="7008000"/>
            <a:ext cx="6858000" cy="230832"/>
          </a:xfrm>
          <a:prstGeom prst="rect">
            <a:avLst/>
          </a:prstGeom>
          <a:noFill/>
        </p:spPr>
        <p:txBody>
          <a:bodyPr wrap="square" rtlCol="0">
            <a:spAutoFit/>
          </a:bodyPr>
          <a:lstStyle/>
          <a:p>
            <a:r>
              <a:rPr lang="es-ES" sz="900">
                <a:hlinkClick r:id="rId5" tooltip="http://commons.wikimedia.org/wiki/File:Emoji_u1f628.svg"/>
              </a:rPr>
              <a:t>This Photo</a:t>
            </a:r>
            <a:r>
              <a:rPr lang="es-ES" sz="900"/>
              <a:t> by Unknown Author is licensed under </a:t>
            </a:r>
            <a:r>
              <a:rPr lang="es-ES" sz="900">
                <a:hlinkClick r:id="rId4" tooltip="https://creativecommons.org/licenses/by-sa/3.0/"/>
              </a:rPr>
              <a:t>CC BY-SA</a:t>
            </a:r>
            <a:endParaRPr lang="es-ES" sz="900"/>
          </a:p>
        </p:txBody>
      </p:sp>
      <p:pic>
        <p:nvPicPr>
          <p:cNvPr id="13" name="Picture 12">
            <a:extLst>
              <a:ext uri="{FF2B5EF4-FFF2-40B4-BE49-F238E27FC236}">
                <a16:creationId xmlns:a16="http://schemas.microsoft.com/office/drawing/2014/main" id="{94BD33F2-73C4-47D1-968E-D14506F0507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03170" y="4965756"/>
            <a:ext cx="1080000" cy="1080000"/>
          </a:xfrm>
          <a:prstGeom prst="rect">
            <a:avLst/>
          </a:prstGeom>
        </p:spPr>
      </p:pic>
      <p:sp>
        <p:nvSpPr>
          <p:cNvPr id="14" name="TextBox 13">
            <a:extLst>
              <a:ext uri="{FF2B5EF4-FFF2-40B4-BE49-F238E27FC236}">
                <a16:creationId xmlns:a16="http://schemas.microsoft.com/office/drawing/2014/main" id="{C4653872-D2BF-4E00-AACD-1820D54A11FA}"/>
              </a:ext>
            </a:extLst>
          </p:cNvPr>
          <p:cNvSpPr txBox="1"/>
          <p:nvPr/>
        </p:nvSpPr>
        <p:spPr>
          <a:xfrm>
            <a:off x="1170296" y="7186082"/>
            <a:ext cx="6858000" cy="230832"/>
          </a:xfrm>
          <a:prstGeom prst="rect">
            <a:avLst/>
          </a:prstGeom>
          <a:noFill/>
        </p:spPr>
        <p:txBody>
          <a:bodyPr wrap="square" rtlCol="0">
            <a:spAutoFit/>
          </a:bodyPr>
          <a:lstStyle/>
          <a:p>
            <a:r>
              <a:rPr lang="es-ES" sz="900" dirty="0" err="1">
                <a:hlinkClick r:id="rId7" tooltip="https://commons.wikimedia.org/wiki/File:Emoji_u1f628.svg"/>
              </a:rPr>
              <a:t>This</a:t>
            </a:r>
            <a:r>
              <a:rPr lang="es-ES" sz="900" dirty="0">
                <a:hlinkClick r:id="rId7" tooltip="https://commons.wikimedia.org/wiki/File:Emoji_u1f628.svg"/>
              </a:rPr>
              <a:t> </a:t>
            </a:r>
            <a:r>
              <a:rPr lang="es-ES" sz="900" dirty="0" err="1">
                <a:hlinkClick r:id="rId7" tooltip="https://commons.wikimedia.org/wiki/File:Emoji_u1f628.svg"/>
              </a:rPr>
              <a:t>Photo</a:t>
            </a:r>
            <a:r>
              <a:rPr lang="es-ES" sz="900" dirty="0"/>
              <a:t> </a:t>
            </a:r>
            <a:r>
              <a:rPr lang="es-ES" sz="900" dirty="0" err="1"/>
              <a:t>by</a:t>
            </a:r>
            <a:r>
              <a:rPr lang="es-ES" sz="900" dirty="0"/>
              <a:t> </a:t>
            </a:r>
            <a:r>
              <a:rPr lang="es-ES" sz="900" dirty="0" err="1"/>
              <a:t>Unknown</a:t>
            </a:r>
            <a:r>
              <a:rPr lang="es-ES" sz="900" dirty="0"/>
              <a:t> </a:t>
            </a:r>
            <a:r>
              <a:rPr lang="es-ES" sz="900" dirty="0" err="1"/>
              <a:t>Author</a:t>
            </a:r>
            <a:r>
              <a:rPr lang="es-ES" sz="900" dirty="0"/>
              <a:t> </a:t>
            </a:r>
            <a:r>
              <a:rPr lang="es-ES" sz="900" dirty="0" err="1"/>
              <a:t>is</a:t>
            </a:r>
            <a:r>
              <a:rPr lang="es-ES" sz="900" dirty="0"/>
              <a:t> </a:t>
            </a:r>
            <a:r>
              <a:rPr lang="es-ES" sz="900" dirty="0" err="1"/>
              <a:t>licensed</a:t>
            </a:r>
            <a:r>
              <a:rPr lang="es-ES" sz="900" dirty="0"/>
              <a:t> </a:t>
            </a:r>
            <a:r>
              <a:rPr lang="es-ES" sz="900" dirty="0" err="1"/>
              <a:t>under</a:t>
            </a:r>
            <a:r>
              <a:rPr lang="es-ES" sz="900" dirty="0"/>
              <a:t> </a:t>
            </a:r>
            <a:r>
              <a:rPr lang="es-ES" sz="900" dirty="0">
                <a:hlinkClick r:id="rId4" tooltip="https://creativecommons.org/licenses/by-sa/3.0/"/>
              </a:rPr>
              <a:t>CC BY-SA</a:t>
            </a:r>
            <a:endParaRPr lang="es-ES" sz="900" dirty="0"/>
          </a:p>
        </p:txBody>
      </p:sp>
      <p:pic>
        <p:nvPicPr>
          <p:cNvPr id="16" name="Picture 15">
            <a:extLst>
              <a:ext uri="{FF2B5EF4-FFF2-40B4-BE49-F238E27FC236}">
                <a16:creationId xmlns:a16="http://schemas.microsoft.com/office/drawing/2014/main" id="{A03F6A7F-5F51-43BB-86D8-F1EF3435A2F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703170" y="3013186"/>
            <a:ext cx="1080000" cy="1080000"/>
          </a:xfrm>
          <a:prstGeom prst="rect">
            <a:avLst/>
          </a:prstGeom>
        </p:spPr>
      </p:pic>
      <p:sp>
        <p:nvSpPr>
          <p:cNvPr id="17" name="TextBox 16">
            <a:extLst>
              <a:ext uri="{FF2B5EF4-FFF2-40B4-BE49-F238E27FC236}">
                <a16:creationId xmlns:a16="http://schemas.microsoft.com/office/drawing/2014/main" id="{32D46C01-F2A0-4602-8EE2-EF6B096CF8DC}"/>
              </a:ext>
            </a:extLst>
          </p:cNvPr>
          <p:cNvSpPr txBox="1"/>
          <p:nvPr/>
        </p:nvSpPr>
        <p:spPr>
          <a:xfrm>
            <a:off x="4705699" y="6818551"/>
            <a:ext cx="1800000" cy="230832"/>
          </a:xfrm>
          <a:prstGeom prst="rect">
            <a:avLst/>
          </a:prstGeom>
          <a:noFill/>
        </p:spPr>
        <p:txBody>
          <a:bodyPr wrap="square" rtlCol="0">
            <a:spAutoFit/>
          </a:bodyPr>
          <a:lstStyle/>
          <a:p>
            <a:r>
              <a:rPr lang="es-ES" sz="900" dirty="0" err="1">
                <a:hlinkClick r:id="rId9" tooltip="https://commons.wikimedia.org/wiki/File:Emoji_u1f603.svg"/>
              </a:rPr>
              <a:t>This</a:t>
            </a:r>
            <a:r>
              <a:rPr lang="es-ES" sz="900" dirty="0">
                <a:hlinkClick r:id="rId9" tooltip="https://commons.wikimedia.org/wiki/File:Emoji_u1f603.svg"/>
              </a:rPr>
              <a:t> </a:t>
            </a:r>
            <a:r>
              <a:rPr lang="es-ES" sz="900" dirty="0" err="1">
                <a:hlinkClick r:id="rId9" tooltip="https://commons.wikimedia.org/wiki/File:Emoji_u1f603.svg"/>
              </a:rPr>
              <a:t>Photo</a:t>
            </a:r>
            <a:r>
              <a:rPr lang="es-ES" sz="900" dirty="0"/>
              <a:t> </a:t>
            </a:r>
            <a:r>
              <a:rPr lang="es-ES" sz="900" dirty="0" err="1"/>
              <a:t>by</a:t>
            </a:r>
            <a:r>
              <a:rPr lang="es-ES" sz="900" dirty="0"/>
              <a:t> </a:t>
            </a:r>
            <a:r>
              <a:rPr lang="es-ES" sz="900" dirty="0" err="1"/>
              <a:t>Unknown</a:t>
            </a:r>
            <a:r>
              <a:rPr lang="es-ES" sz="900" dirty="0"/>
              <a:t> </a:t>
            </a:r>
            <a:r>
              <a:rPr lang="es-ES" sz="900" dirty="0" err="1"/>
              <a:t>Author</a:t>
            </a:r>
            <a:r>
              <a:rPr lang="es-ES" sz="900" dirty="0"/>
              <a:t> </a:t>
            </a:r>
            <a:r>
              <a:rPr lang="es-ES" sz="900" dirty="0" err="1"/>
              <a:t>is</a:t>
            </a:r>
            <a:r>
              <a:rPr lang="es-ES" sz="900" dirty="0"/>
              <a:t> </a:t>
            </a:r>
            <a:r>
              <a:rPr lang="es-ES" sz="900" dirty="0" err="1"/>
              <a:t>licensed</a:t>
            </a:r>
            <a:r>
              <a:rPr lang="es-ES" sz="900" dirty="0"/>
              <a:t> </a:t>
            </a:r>
            <a:r>
              <a:rPr lang="es-ES" sz="900" dirty="0" err="1"/>
              <a:t>under</a:t>
            </a:r>
            <a:r>
              <a:rPr lang="es-ES" sz="900" dirty="0"/>
              <a:t> </a:t>
            </a:r>
            <a:r>
              <a:rPr lang="es-ES" sz="900" dirty="0">
                <a:hlinkClick r:id="rId4" tooltip="https://creativecommons.org/licenses/by-sa/3.0/"/>
              </a:rPr>
              <a:t>CC BY-SA</a:t>
            </a:r>
            <a:endParaRPr lang="es-ES" sz="900" dirty="0"/>
          </a:p>
        </p:txBody>
      </p:sp>
    </p:spTree>
    <p:extLst>
      <p:ext uri="{BB962C8B-B14F-4D97-AF65-F5344CB8AC3E}">
        <p14:creationId xmlns:p14="http://schemas.microsoft.com/office/powerpoint/2010/main" val="5850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D5B0-11F8-448B-A160-BA8A2F594BF4}"/>
              </a:ext>
            </a:extLst>
          </p:cNvPr>
          <p:cNvSpPr>
            <a:spLocks noGrp="1"/>
          </p:cNvSpPr>
          <p:nvPr>
            <p:ph type="title"/>
          </p:nvPr>
        </p:nvSpPr>
        <p:spPr/>
        <p:txBody>
          <a:bodyPr/>
          <a:lstStyle/>
          <a:p>
            <a:r>
              <a:rPr lang="es-ES" dirty="0"/>
              <a:t>Algunas herramientas de monitorización de flujos</a:t>
            </a:r>
          </a:p>
        </p:txBody>
      </p:sp>
      <p:sp>
        <p:nvSpPr>
          <p:cNvPr id="3" name="Content Placeholder 2">
            <a:extLst>
              <a:ext uri="{FF2B5EF4-FFF2-40B4-BE49-F238E27FC236}">
                <a16:creationId xmlns:a16="http://schemas.microsoft.com/office/drawing/2014/main" id="{3FCDAAEA-AAF7-4CC4-8AA6-430F12007679}"/>
              </a:ext>
            </a:extLst>
          </p:cNvPr>
          <p:cNvSpPr>
            <a:spLocks noGrp="1"/>
          </p:cNvSpPr>
          <p:nvPr>
            <p:ph idx="1"/>
          </p:nvPr>
        </p:nvSpPr>
        <p:spPr/>
        <p:txBody>
          <a:bodyPr/>
          <a:lstStyle/>
          <a:p>
            <a:r>
              <a:rPr lang="es-ES" dirty="0"/>
              <a:t>Argus</a:t>
            </a:r>
          </a:p>
          <a:p>
            <a:r>
              <a:rPr lang="es-ES" dirty="0"/>
              <a:t>NFSEN / NFDUMP</a:t>
            </a:r>
          </a:p>
          <a:p>
            <a:r>
              <a:rPr lang="en-US" dirty="0"/>
              <a:t>Nimbus (antes </a:t>
            </a:r>
            <a:r>
              <a:rPr lang="en-US" dirty="0" err="1"/>
              <a:t>FlowSonar</a:t>
            </a:r>
            <a:r>
              <a:rPr lang="en-US" dirty="0"/>
              <a:t> (Team Cymru))</a:t>
            </a:r>
            <a:endParaRPr lang="es-ES" dirty="0"/>
          </a:p>
          <a:p>
            <a:r>
              <a:rPr lang="es-ES" dirty="0"/>
              <a:t>SILK / </a:t>
            </a:r>
            <a:r>
              <a:rPr lang="es-ES" dirty="0" err="1"/>
              <a:t>FlowBAT</a:t>
            </a:r>
            <a:endParaRPr lang="es-ES" dirty="0"/>
          </a:p>
          <a:p>
            <a:r>
              <a:rPr lang="es-ES" dirty="0"/>
              <a:t>PMACCT</a:t>
            </a:r>
          </a:p>
          <a:p>
            <a:pPr lvl="0"/>
            <a:r>
              <a:rPr lang="es-ES" dirty="0" err="1"/>
              <a:t>NetVizura</a:t>
            </a:r>
            <a:r>
              <a:rPr lang="es-ES" dirty="0"/>
              <a:t> - NetFlow </a:t>
            </a:r>
            <a:r>
              <a:rPr lang="es-ES" dirty="0" err="1"/>
              <a:t>Analyzer</a:t>
            </a:r>
            <a:r>
              <a:rPr lang="es-ES" dirty="0"/>
              <a:t> (antes </a:t>
            </a:r>
            <a:r>
              <a:rPr lang="es-ES" dirty="0" err="1"/>
              <a:t>Icmynet</a:t>
            </a:r>
            <a:r>
              <a:rPr lang="es-ES" dirty="0"/>
              <a:t>)</a:t>
            </a:r>
          </a:p>
          <a:p>
            <a:pPr lvl="0"/>
            <a:r>
              <a:rPr lang="en-US" dirty="0" err="1"/>
              <a:t>Talaia</a:t>
            </a:r>
            <a:r>
              <a:rPr lang="en-US" dirty="0"/>
              <a:t> (antes </a:t>
            </a:r>
            <a:r>
              <a:rPr lang="en-US" dirty="0" err="1"/>
              <a:t>SMARTxAC</a:t>
            </a:r>
            <a:r>
              <a:rPr lang="en-US" dirty="0"/>
              <a:t>, </a:t>
            </a:r>
            <a:r>
              <a:rPr lang="en-US" dirty="0" err="1"/>
              <a:t>ahora</a:t>
            </a:r>
            <a:r>
              <a:rPr lang="en-US" dirty="0"/>
              <a:t> </a:t>
            </a:r>
            <a:r>
              <a:rPr lang="en-US" dirty="0" err="1"/>
              <a:t>Auvik</a:t>
            </a:r>
            <a:r>
              <a:rPr lang="en-US" dirty="0"/>
              <a:t>)</a:t>
            </a:r>
          </a:p>
          <a:p>
            <a:r>
              <a:rPr lang="es-ES" dirty="0"/>
              <a:t>NTOP/NTOPNG</a:t>
            </a:r>
          </a:p>
          <a:p>
            <a:r>
              <a:rPr lang="es-ES" dirty="0" err="1"/>
              <a:t>Fastnetmon</a:t>
            </a:r>
            <a:r>
              <a:rPr lang="es-ES" dirty="0"/>
              <a:t> </a:t>
            </a:r>
            <a:r>
              <a:rPr lang="es-ES" dirty="0" err="1"/>
              <a:t>Community</a:t>
            </a:r>
            <a:r>
              <a:rPr lang="es-ES" dirty="0"/>
              <a:t> / </a:t>
            </a:r>
            <a:r>
              <a:rPr lang="es-ES" dirty="0" err="1"/>
              <a:t>Advanced</a:t>
            </a:r>
            <a:endParaRPr lang="es-ES" dirty="0"/>
          </a:p>
          <a:p>
            <a:r>
              <a:rPr lang="es-ES" dirty="0"/>
              <a:t>DDPS</a:t>
            </a:r>
          </a:p>
          <a:p>
            <a:pPr lvl="0"/>
            <a:r>
              <a:rPr lang="en-US" dirty="0"/>
              <a:t>Arbor Networks SP (antes </a:t>
            </a:r>
            <a:r>
              <a:rPr lang="en-US" dirty="0" err="1"/>
              <a:t>Peakflow</a:t>
            </a:r>
            <a:r>
              <a:rPr lang="en-US" dirty="0"/>
              <a:t>, </a:t>
            </a:r>
            <a:r>
              <a:rPr lang="en-US" dirty="0" err="1"/>
              <a:t>ahora</a:t>
            </a:r>
            <a:r>
              <a:rPr lang="en-US" dirty="0"/>
              <a:t> Sightline) (+TMS?) (de </a:t>
            </a:r>
            <a:r>
              <a:rPr lang="en-US" dirty="0" err="1"/>
              <a:t>Netscout</a:t>
            </a:r>
            <a:r>
              <a:rPr lang="en-US" dirty="0"/>
              <a:t>)</a:t>
            </a:r>
          </a:p>
          <a:p>
            <a:pPr lvl="0"/>
            <a:r>
              <a:rPr lang="en-US" dirty="0" err="1"/>
              <a:t>Elastiflow</a:t>
            </a:r>
            <a:endParaRPr lang="es-ES" dirty="0"/>
          </a:p>
          <a:p>
            <a:endParaRPr lang="es-ES" dirty="0"/>
          </a:p>
        </p:txBody>
      </p:sp>
    </p:spTree>
    <p:extLst>
      <p:ext uri="{BB962C8B-B14F-4D97-AF65-F5344CB8AC3E}">
        <p14:creationId xmlns:p14="http://schemas.microsoft.com/office/powerpoint/2010/main" val="338510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259C5C-DA5F-490E-A0E9-8E58889F6EA3}"/>
              </a:ext>
            </a:extLst>
          </p:cNvPr>
          <p:cNvSpPr>
            <a:spLocks noGrp="1"/>
          </p:cNvSpPr>
          <p:nvPr>
            <p:ph type="title"/>
          </p:nvPr>
        </p:nvSpPr>
        <p:spPr/>
        <p:txBody>
          <a:bodyPr/>
          <a:lstStyle/>
          <a:p>
            <a:r>
              <a:rPr lang="en-US" dirty="0"/>
              <a:t>Argus (Audit Record Generation and Usage System)</a:t>
            </a:r>
            <a:endParaRPr lang="es-ES" dirty="0"/>
          </a:p>
        </p:txBody>
      </p:sp>
      <p:sp>
        <p:nvSpPr>
          <p:cNvPr id="4" name="Content Placeholder 3">
            <a:extLst>
              <a:ext uri="{FF2B5EF4-FFF2-40B4-BE49-F238E27FC236}">
                <a16:creationId xmlns:a16="http://schemas.microsoft.com/office/drawing/2014/main" id="{21FCD837-2F0B-4DF0-8E69-4F190758B88A}"/>
              </a:ext>
            </a:extLst>
          </p:cNvPr>
          <p:cNvSpPr>
            <a:spLocks noGrp="1"/>
          </p:cNvSpPr>
          <p:nvPr>
            <p:ph idx="1"/>
          </p:nvPr>
        </p:nvSpPr>
        <p:spPr/>
        <p:txBody>
          <a:bodyPr/>
          <a:lstStyle/>
          <a:p>
            <a:r>
              <a:rPr lang="en-US" u="sng" dirty="0">
                <a:hlinkClick r:id="rId2"/>
              </a:rPr>
              <a:t>https://qosient.com/argus/</a:t>
            </a:r>
            <a:endParaRPr lang="es-ES" dirty="0"/>
          </a:p>
          <a:p>
            <a:r>
              <a:rPr lang="en-US" dirty="0"/>
              <a:t>GPLv3, with other licensing agreements available for commercial, governmental and educational users. No public Git-like repository.</a:t>
            </a:r>
            <a:endParaRPr lang="es-ES" dirty="0"/>
          </a:p>
          <a:p>
            <a:r>
              <a:rPr lang="en-US" dirty="0"/>
              <a:t>Status: Last versions argus-3.0.8.2 and argus-clients-3.0.8.2 (from 2016), Mailing list is active, </a:t>
            </a:r>
            <a:r>
              <a:rPr lang="en-US" dirty="0" err="1"/>
              <a:t>ArgusPro</a:t>
            </a:r>
            <a:r>
              <a:rPr lang="en-US" dirty="0"/>
              <a:t> (with commercial hardware and software versions of </a:t>
            </a:r>
            <a:r>
              <a:rPr lang="en-US" dirty="0" err="1"/>
              <a:t>argus</a:t>
            </a:r>
            <a:r>
              <a:rPr lang="en-US" dirty="0"/>
              <a:t>) is under development</a:t>
            </a:r>
            <a:endParaRPr lang="es-ES" dirty="0"/>
          </a:p>
          <a:p>
            <a:r>
              <a:rPr lang="en-US" dirty="0"/>
              <a:t>Threat intelligence: No</a:t>
            </a:r>
            <a:endParaRPr lang="es-ES" dirty="0"/>
          </a:p>
          <a:p>
            <a:r>
              <a:rPr lang="en-US" dirty="0"/>
              <a:t>Machine learning: No</a:t>
            </a:r>
            <a:endParaRPr lang="es-ES" dirty="0"/>
          </a:p>
          <a:p>
            <a:r>
              <a:rPr lang="en-US" dirty="0"/>
              <a:t>Supported protocols/inputs: </a:t>
            </a:r>
            <a:r>
              <a:rPr lang="en-US" dirty="0" err="1"/>
              <a:t>Netflow</a:t>
            </a:r>
            <a:r>
              <a:rPr lang="en-US" dirty="0"/>
              <a:t> (1-8, support for v9 is not clear), Flow-Tools, (</a:t>
            </a:r>
            <a:r>
              <a:rPr lang="en-US" dirty="0" err="1"/>
              <a:t>Sflow</a:t>
            </a:r>
            <a:r>
              <a:rPr lang="en-US" dirty="0"/>
              <a:t> and </a:t>
            </a:r>
            <a:r>
              <a:rPr lang="en-US" dirty="0" err="1"/>
              <a:t>Jflow</a:t>
            </a:r>
            <a:r>
              <a:rPr lang="en-US" dirty="0"/>
              <a:t>, maybe on demand), Port mirroring</a:t>
            </a:r>
          </a:p>
          <a:p>
            <a:r>
              <a:rPr lang="en-US" dirty="0"/>
              <a:t>Users: </a:t>
            </a:r>
            <a:r>
              <a:rPr lang="en-US" dirty="0" err="1"/>
              <a:t>Gloriad</a:t>
            </a:r>
            <a:endParaRPr lang="en-US" dirty="0"/>
          </a:p>
          <a:p>
            <a:endParaRPr lang="es-ES" dirty="0"/>
          </a:p>
        </p:txBody>
      </p:sp>
      <p:pic>
        <p:nvPicPr>
          <p:cNvPr id="5" name="Picture 4">
            <a:extLst>
              <a:ext uri="{FF2B5EF4-FFF2-40B4-BE49-F238E27FC236}">
                <a16:creationId xmlns:a16="http://schemas.microsoft.com/office/drawing/2014/main" id="{E291363C-D515-4B64-99A6-F0580B3990C7}"/>
              </a:ext>
            </a:extLst>
          </p:cNvPr>
          <p:cNvPicPr>
            <a:picLocks noChangeAspect="1"/>
          </p:cNvPicPr>
          <p:nvPr/>
        </p:nvPicPr>
        <p:blipFill rotWithShape="1">
          <a:blip r:embed="rId3"/>
          <a:srcRect l="11575" t="16103" r="80553" b="78296"/>
          <a:stretch/>
        </p:blipFill>
        <p:spPr>
          <a:xfrm>
            <a:off x="1187624" y="5085184"/>
            <a:ext cx="1800200" cy="720080"/>
          </a:xfrm>
          <a:prstGeom prst="rect">
            <a:avLst/>
          </a:prstGeom>
        </p:spPr>
      </p:pic>
      <p:pic>
        <p:nvPicPr>
          <p:cNvPr id="6" name="Picture 5">
            <a:extLst>
              <a:ext uri="{FF2B5EF4-FFF2-40B4-BE49-F238E27FC236}">
                <a16:creationId xmlns:a16="http://schemas.microsoft.com/office/drawing/2014/main" id="{8BEE1A2D-3450-4E63-AFBA-114258FC941E}"/>
              </a:ext>
            </a:extLst>
          </p:cNvPr>
          <p:cNvPicPr>
            <a:picLocks noChangeAspect="1"/>
          </p:cNvPicPr>
          <p:nvPr/>
        </p:nvPicPr>
        <p:blipFill rotWithShape="1">
          <a:blip r:embed="rId4"/>
          <a:srcRect l="24013" t="19185" r="12988" b="34593"/>
          <a:stretch/>
        </p:blipFill>
        <p:spPr>
          <a:xfrm>
            <a:off x="3718248" y="4125842"/>
            <a:ext cx="5303440" cy="2187670"/>
          </a:xfrm>
          <a:prstGeom prst="rect">
            <a:avLst/>
          </a:prstGeom>
        </p:spPr>
      </p:pic>
    </p:spTree>
    <p:extLst>
      <p:ext uri="{BB962C8B-B14F-4D97-AF65-F5344CB8AC3E}">
        <p14:creationId xmlns:p14="http://schemas.microsoft.com/office/powerpoint/2010/main" val="415819710"/>
      </p:ext>
    </p:extLst>
  </p:cSld>
  <p:clrMapOvr>
    <a:masterClrMapping/>
  </p:clrMapOvr>
</p:sld>
</file>

<file path=ppt/theme/theme1.xml><?xml version="1.0" encoding="utf-8"?>
<a:theme xmlns:a="http://schemas.openxmlformats.org/drawingml/2006/main" name="CSUC 2013">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CSUC 2013</Template>
  <TotalTime>17788</TotalTime>
  <Words>3207</Words>
  <Application>Microsoft Office PowerPoint</Application>
  <PresentationFormat>On-screen Show (4:3)</PresentationFormat>
  <Paragraphs>293</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Narrow</vt:lpstr>
      <vt:lpstr>Wingdings</vt:lpstr>
      <vt:lpstr>CSUC 2013</vt:lpstr>
      <vt:lpstr>Herramientas de monitorización de flujos ¿Qué tenemos? ¿Qué necesitamos?</vt:lpstr>
      <vt:lpstr>Comunicaciones</vt:lpstr>
      <vt:lpstr>Disclaimer</vt:lpstr>
      <vt:lpstr>Tipos de monitorización que utilizamos</vt:lpstr>
      <vt:lpstr>Herramientas más populares y mejor valoradas</vt:lpstr>
      <vt:lpstr>Monitorización de flujos… sólo monitorización?</vt:lpstr>
      <vt:lpstr>Y a veces pasa esto</vt:lpstr>
      <vt:lpstr>Algunas herramientas de monitorización de flujos</vt:lpstr>
      <vt:lpstr>Argus (Audit Record Generation and Usage System)</vt:lpstr>
      <vt:lpstr>Argus (Audit Record Generation and Usage System)</vt:lpstr>
      <vt:lpstr>NFDUMP/NFSEN</vt:lpstr>
      <vt:lpstr>NFDUMP/NFSEN</vt:lpstr>
      <vt:lpstr>Nimbus (formerly FlowSonar, (Team Cymru))</vt:lpstr>
      <vt:lpstr>Nimbus (formerly FlowSonar, (Team Cymru))</vt:lpstr>
      <vt:lpstr>SiLK (System for Internet-Level Knowledge) / FlowBAT</vt:lpstr>
      <vt:lpstr>SiLK (System for Internet-Level Knowledge)</vt:lpstr>
      <vt:lpstr>pmacct</vt:lpstr>
      <vt:lpstr>pmacct</vt:lpstr>
      <vt:lpstr>NetVizura - NetFlow Analyzer (antes ICmynet)</vt:lpstr>
      <vt:lpstr>NetVizura - NetFlow Analyzer (antes ICmynet)</vt:lpstr>
      <vt:lpstr>TALAIA (evolución de SMARTxAC, ahora Auvik)</vt:lpstr>
      <vt:lpstr>TALAIA (evolución de SMARTxAC, ahora Auvik)</vt:lpstr>
      <vt:lpstr>NTOP/NTOPNG</vt:lpstr>
      <vt:lpstr>NTOP/NTOPNG</vt:lpstr>
      <vt:lpstr>Fastnetmon Community / Advanced</vt:lpstr>
      <vt:lpstr>Fastnetmon Community / Advanced</vt:lpstr>
      <vt:lpstr>DDPS (DeiC DDoS Protection Service)</vt:lpstr>
      <vt:lpstr>DDPS (DeiC DDoS Protection Service)</vt:lpstr>
      <vt:lpstr>Arbor Networks SP (Peakflow, Sightline) (+TMS) (Netscout, antes Arbor)</vt:lpstr>
      <vt:lpstr>Arbor Networks SP (Peakflow, Sightline) (+TMS) (Netscout, antes Arbor)</vt:lpstr>
      <vt:lpstr>Elastiflow</vt:lpstr>
      <vt:lpstr>Elastiflow</vt:lpstr>
      <vt:lpstr>Más herramientas</vt:lpstr>
      <vt:lpstr>¡Gracias por vuestra atención! ¿Preguntas?</vt:lpstr>
    </vt:vector>
  </TitlesOfParts>
  <Company>CESCA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igandia</dc:creator>
  <cp:lastModifiedBy>Maria Isabel Gandia</cp:lastModifiedBy>
  <cp:revision>613</cp:revision>
  <cp:lastPrinted>2017-06-12T13:18:41Z</cp:lastPrinted>
  <dcterms:created xsi:type="dcterms:W3CDTF">2013-03-08T10:09:38Z</dcterms:created>
  <dcterms:modified xsi:type="dcterms:W3CDTF">2019-10-09T21:46:52Z</dcterms:modified>
</cp:coreProperties>
</file>