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32"/>
  </p:notesMasterIdLst>
  <p:sldIdLst>
    <p:sldId id="730" r:id="rId2"/>
    <p:sldId id="718" r:id="rId3"/>
    <p:sldId id="729" r:id="rId4"/>
    <p:sldId id="734" r:id="rId5"/>
    <p:sldId id="670" r:id="rId6"/>
    <p:sldId id="735" r:id="rId7"/>
    <p:sldId id="725" r:id="rId8"/>
    <p:sldId id="726" r:id="rId9"/>
    <p:sldId id="728" r:id="rId10"/>
    <p:sldId id="719" r:id="rId11"/>
    <p:sldId id="736" r:id="rId12"/>
    <p:sldId id="738" r:id="rId13"/>
    <p:sldId id="724" r:id="rId14"/>
    <p:sldId id="720" r:id="rId15"/>
    <p:sldId id="722" r:id="rId16"/>
    <p:sldId id="686" r:id="rId17"/>
    <p:sldId id="687" r:id="rId18"/>
    <p:sldId id="715" r:id="rId19"/>
    <p:sldId id="739" r:id="rId20"/>
    <p:sldId id="740" r:id="rId21"/>
    <p:sldId id="741" r:id="rId22"/>
    <p:sldId id="716" r:id="rId23"/>
    <p:sldId id="742" r:id="rId24"/>
    <p:sldId id="743" r:id="rId25"/>
    <p:sldId id="737" r:id="rId26"/>
    <p:sldId id="744" r:id="rId27"/>
    <p:sldId id="745" r:id="rId28"/>
    <p:sldId id="746" r:id="rId29"/>
    <p:sldId id="747" r:id="rId30"/>
    <p:sldId id="632" r:id="rId31"/>
  </p:sldIdLst>
  <p:sldSz cx="9144000" cy="5143500" type="screen16x9"/>
  <p:notesSz cx="6858000" cy="9144000"/>
  <p:defaultTextStyle>
    <a:lvl1pPr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1pPr>
    <a:lvl2pPr indent="128496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2pPr>
    <a:lvl3pPr indent="256992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3pPr>
    <a:lvl4pPr indent="385484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4pPr>
    <a:lvl5pPr indent="513962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5pPr>
    <a:lvl6pPr indent="642454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6pPr>
    <a:lvl7pPr indent="770948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7pPr>
    <a:lvl8pPr indent="899436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8pPr>
    <a:lvl9pPr indent="1027917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F48"/>
    <a:srgbClr val="C0DAF0"/>
    <a:srgbClr val="29688B"/>
    <a:srgbClr val="009035"/>
    <a:srgbClr val="DE8739"/>
    <a:srgbClr val="58595A"/>
    <a:srgbClr val="E2E5E7"/>
    <a:srgbClr val="BBBDBE"/>
    <a:srgbClr val="318BC3"/>
    <a:srgbClr val="006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6" autoAdjust="0"/>
    <p:restoredTop sz="71429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2528" y="192"/>
      </p:cViewPr>
      <p:guideLst>
        <p:guide orient="horz" pos="119"/>
        <p:guide pos="5465"/>
        <p:guide pos="295"/>
      </p:guideLst>
    </p:cSldViewPr>
  </p:slideViewPr>
  <p:outlineViewPr>
    <p:cViewPr>
      <p:scale>
        <a:sx n="33" d="100"/>
        <a:sy n="33" d="100"/>
      </p:scale>
      <p:origin x="0" y="42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0" d="100"/>
          <a:sy n="110" d="100"/>
        </p:scale>
        <p:origin x="356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4" name="Shape 7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10045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09323">
      <a:defRPr sz="900">
        <a:latin typeface="Lucida Grande"/>
        <a:ea typeface="Lucida Grande"/>
        <a:cs typeface="Lucida Grande"/>
        <a:sym typeface="Lucida Grande"/>
      </a:defRPr>
    </a:lvl1pPr>
    <a:lvl2pPr indent="85663" defTabSz="309323">
      <a:defRPr sz="900">
        <a:latin typeface="Lucida Grande"/>
        <a:ea typeface="Lucida Grande"/>
        <a:cs typeface="Lucida Grande"/>
        <a:sym typeface="Lucida Grande"/>
      </a:defRPr>
    </a:lvl2pPr>
    <a:lvl3pPr indent="171329" defTabSz="309323">
      <a:defRPr sz="900">
        <a:latin typeface="Lucida Grande"/>
        <a:ea typeface="Lucida Grande"/>
        <a:cs typeface="Lucida Grande"/>
        <a:sym typeface="Lucida Grande"/>
      </a:defRPr>
    </a:lvl3pPr>
    <a:lvl4pPr indent="256992" defTabSz="309323">
      <a:defRPr sz="900">
        <a:latin typeface="Lucida Grande"/>
        <a:ea typeface="Lucida Grande"/>
        <a:cs typeface="Lucida Grande"/>
        <a:sym typeface="Lucida Grande"/>
      </a:defRPr>
    </a:lvl4pPr>
    <a:lvl5pPr indent="342633" defTabSz="309323">
      <a:defRPr sz="900">
        <a:latin typeface="Lucida Grande"/>
        <a:ea typeface="Lucida Grande"/>
        <a:cs typeface="Lucida Grande"/>
        <a:sym typeface="Lucida Grande"/>
      </a:defRPr>
    </a:lvl5pPr>
    <a:lvl6pPr indent="428296" defTabSz="309323">
      <a:defRPr sz="900">
        <a:latin typeface="Lucida Grande"/>
        <a:ea typeface="Lucida Grande"/>
        <a:cs typeface="Lucida Grande"/>
        <a:sym typeface="Lucida Grande"/>
      </a:defRPr>
    </a:lvl6pPr>
    <a:lvl7pPr indent="513962" defTabSz="309323">
      <a:defRPr sz="900">
        <a:latin typeface="Lucida Grande"/>
        <a:ea typeface="Lucida Grande"/>
        <a:cs typeface="Lucida Grande"/>
        <a:sym typeface="Lucida Grande"/>
      </a:defRPr>
    </a:lvl7pPr>
    <a:lvl8pPr indent="599622" defTabSz="309323">
      <a:defRPr sz="900">
        <a:latin typeface="Lucida Grande"/>
        <a:ea typeface="Lucida Grande"/>
        <a:cs typeface="Lucida Grande"/>
        <a:sym typeface="Lucida Grande"/>
      </a:defRPr>
    </a:lvl8pPr>
    <a:lvl9pPr indent="685285" defTabSz="309323">
      <a:defRPr sz="9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01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556133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056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4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5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18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77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15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0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85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56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0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8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23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9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70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88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9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14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9014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8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9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1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5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43E01A-1AE9-EB4C-AF6D-C1EA9B93E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5" y="-35247"/>
            <a:ext cx="9194716" cy="5186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173A7-476F-B245-8CAA-62F59FED1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84" y="3604374"/>
            <a:ext cx="2643190" cy="412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B7B8D-2D93-574B-898E-EF58F712F5E8}"/>
              </a:ext>
            </a:extLst>
          </p:cNvPr>
          <p:cNvSpPr txBox="1"/>
          <p:nvPr userDrawn="1"/>
        </p:nvSpPr>
        <p:spPr>
          <a:xfrm>
            <a:off x="4659465" y="3985072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i="0">
                <a:solidFill>
                  <a:schemeClr val="accent2"/>
                </a:solidFill>
                <a:latin typeface="Helvetica Neue"/>
                <a:cs typeface="Helvetica Neue"/>
              </a:rPr>
              <a:t>Cloud Builders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DECF4B-5E0E-4440-940D-B93D37D1CEE3}"/>
              </a:ext>
            </a:extLst>
          </p:cNvPr>
          <p:cNvSpPr txBox="1">
            <a:spLocks/>
          </p:cNvSpPr>
          <p:nvPr userDrawn="1"/>
        </p:nvSpPr>
        <p:spPr>
          <a:xfrm>
            <a:off x="3145711" y="4969565"/>
            <a:ext cx="2850368" cy="184424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517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2C98F7-77CD-B44B-AC46-C7FC5084E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69" y="0"/>
            <a:ext cx="9218569" cy="5200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7A0E6-E7E9-C84F-B2F3-240F25D5BD53}"/>
              </a:ext>
            </a:extLst>
          </p:cNvPr>
          <p:cNvSpPr txBox="1"/>
          <p:nvPr userDrawn="1"/>
        </p:nvSpPr>
        <p:spPr>
          <a:xfrm>
            <a:off x="5701086" y="4040731"/>
            <a:ext cx="3060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i="0">
                <a:solidFill>
                  <a:schemeClr val="accent2"/>
                </a:solidFill>
                <a:latin typeface="Helvetica Neue"/>
                <a:cs typeface="Helvetica Neue"/>
              </a:rPr>
              <a:t>Thank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A5AC0C-2BD7-AD42-9CA7-19D693041451}"/>
              </a:ext>
            </a:extLst>
          </p:cNvPr>
          <p:cNvSpPr txBox="1">
            <a:spLocks/>
          </p:cNvSpPr>
          <p:nvPr userDrawn="1"/>
        </p:nvSpPr>
        <p:spPr>
          <a:xfrm>
            <a:off x="685800" y="3137796"/>
            <a:ext cx="7772400" cy="1125770"/>
          </a:xfrm>
          <a:prstGeom prst="rect">
            <a:avLst/>
          </a:prstGeom>
        </p:spPr>
        <p:txBody>
          <a:bodyPr vert="horz" lIns="97629" tIns="48822" rIns="97629" bIns="48822" rtlCol="0" anchor="t">
            <a:noAutofit/>
          </a:bodyPr>
          <a:lstStyle>
            <a:lvl1pPr algn="ctr" defTabSz="1301829" rtl="0" eaLnBrk="1" latinLnBrk="0" hangingPunct="1">
              <a:spcBef>
                <a:spcPct val="0"/>
              </a:spcBef>
              <a:buNone/>
              <a:defRPr sz="9100" b="0" i="0" kern="1200" cap="none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This document was created using the official VMware icon and diagram library. Copyright © 2012</a:t>
            </a:r>
          </a:p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VMware, Inc. All rights reserved. This product is protected by U.S. and international copyright and</a:t>
            </a:r>
          </a:p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intellectual property laws. VMware products are covered by one or more patents listed at</a:t>
            </a:r>
          </a:p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http://</a:t>
            </a:r>
            <a:r>
              <a:rPr lang="en-US" sz="800" b="0" i="0" kern="1200" cap="none" baseline="0" err="1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www.vmware.com</a:t>
            </a: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/go/patents</a:t>
            </a:r>
          </a:p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VMware does not endorse or make any representations about  third party information included in this</a:t>
            </a:r>
          </a:p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document, nor does the inclusion of any VMware icon or diagram in this document imply such an</a:t>
            </a:r>
          </a:p>
          <a:p>
            <a:pPr algn="ctr">
              <a:lnSpc>
                <a:spcPct val="80000"/>
              </a:lnSpc>
            </a:pPr>
            <a:r>
              <a:rPr lang="en-US" sz="800" b="0" i="0" kern="1200" cap="none" baseline="0">
                <a:solidFill>
                  <a:schemeClr val="accent2"/>
                </a:solidFill>
                <a:latin typeface="Helvetica Neue Medium"/>
                <a:ea typeface="+mj-ea"/>
                <a:cs typeface="Helvetica Neue Medium"/>
                <a:sym typeface="Gill Sans Light"/>
              </a:rPr>
              <a:t>Endorsement</a:t>
            </a:r>
            <a:endParaRPr lang="en-US" sz="100" b="0" i="0">
              <a:solidFill>
                <a:schemeClr val="accent2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BBF041-2FA0-5647-808C-D275C398C130}"/>
              </a:ext>
            </a:extLst>
          </p:cNvPr>
          <p:cNvSpPr txBox="1">
            <a:spLocks/>
          </p:cNvSpPr>
          <p:nvPr userDrawn="1"/>
        </p:nvSpPr>
        <p:spPr>
          <a:xfrm>
            <a:off x="3145711" y="4969565"/>
            <a:ext cx="2850368" cy="184424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227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34" y="4869655"/>
            <a:ext cx="788821" cy="273845"/>
          </a:xfrm>
          <a:prstGeom prst="rect">
            <a:avLst/>
          </a:prstGeom>
        </p:spPr>
        <p:txBody>
          <a:bodyPr/>
          <a:lstStyle/>
          <a:p>
            <a:fld id="{02F929B5-D249-5642-BF23-61C57D232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E89DCA-DEB4-5F4B-B0C4-35588B2F7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70" y="-56653"/>
            <a:ext cx="9218569" cy="52001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8264" y="3411110"/>
            <a:ext cx="7053865" cy="751946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5730" y="4163056"/>
            <a:ext cx="5486400" cy="60364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88186" indent="0">
              <a:buNone/>
              <a:defRPr sz="1300"/>
            </a:lvl2pPr>
            <a:lvl3pPr marL="976373" indent="0">
              <a:buNone/>
              <a:defRPr sz="1100"/>
            </a:lvl3pPr>
            <a:lvl4pPr marL="1464557" indent="0">
              <a:buNone/>
              <a:defRPr sz="1000"/>
            </a:lvl4pPr>
            <a:lvl5pPr marL="1952732" indent="0">
              <a:buNone/>
              <a:defRPr sz="1000"/>
            </a:lvl5pPr>
            <a:lvl6pPr marL="2440918" indent="0">
              <a:buNone/>
              <a:defRPr sz="1000"/>
            </a:lvl6pPr>
            <a:lvl7pPr marL="2929106" indent="0">
              <a:buNone/>
              <a:defRPr sz="1000"/>
            </a:lvl7pPr>
            <a:lvl8pPr marL="3417286" indent="0">
              <a:buNone/>
              <a:defRPr sz="1000"/>
            </a:lvl8pPr>
            <a:lvl9pPr marL="390547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D3D27E-7E41-A944-B232-F52840716BDD}"/>
              </a:ext>
            </a:extLst>
          </p:cNvPr>
          <p:cNvSpPr txBox="1">
            <a:spLocks/>
          </p:cNvSpPr>
          <p:nvPr userDrawn="1"/>
        </p:nvSpPr>
        <p:spPr>
          <a:xfrm>
            <a:off x="3145711" y="4969565"/>
            <a:ext cx="2850368" cy="184424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92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50"/>
              </a:spcAft>
              <a:defRPr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spcAft>
                <a:spcPts val="450"/>
              </a:spcAft>
              <a:defRPr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spcAft>
                <a:spcPts val="450"/>
              </a:spcAft>
              <a:defRPr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spcAft>
                <a:spcPts val="450"/>
              </a:spcAft>
              <a:defRPr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spcAft>
                <a:spcPts val="450"/>
              </a:spcAft>
              <a:defRPr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78892" y="4998742"/>
            <a:ext cx="197282" cy="529529"/>
          </a:xfrm>
          <a:prstGeom prst="rect">
            <a:avLst/>
          </a:prstGeom>
          <a:noFill/>
        </p:spPr>
        <p:txBody>
          <a:bodyPr wrap="none" lIns="97629" tIns="48822" rIns="97629" bIns="48822" rtlCol="0">
            <a:spAutoFit/>
          </a:bodyPr>
          <a:lstStyle/>
          <a:p>
            <a:pPr defTabSz="342741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DC32A-D5F3-9142-986B-1AB0E3CAF30E}"/>
              </a:ext>
            </a:extLst>
          </p:cNvPr>
          <p:cNvSpPr txBox="1"/>
          <p:nvPr userDrawn="1"/>
        </p:nvSpPr>
        <p:spPr>
          <a:xfrm>
            <a:off x="4738977" y="38166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800" b="0" i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2612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10ED1E-8A1D-8944-925E-11FC55AA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27613"/>
            <a:ext cx="8229600" cy="6500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4304"/>
            <a:ext cx="4038600" cy="3394472"/>
          </a:xfrm>
        </p:spPr>
        <p:txBody>
          <a:bodyPr/>
          <a:lstStyle>
            <a:lvl1pPr>
              <a:spcAft>
                <a:spcPts val="450"/>
              </a:spcAft>
              <a:defRPr sz="1800" b="0" i="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spcAft>
                <a:spcPts val="450"/>
              </a:spcAft>
              <a:defRPr sz="16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spcAft>
                <a:spcPts val="450"/>
              </a:spcAft>
              <a:defRPr sz="1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spcAft>
                <a:spcPts val="450"/>
              </a:spcAft>
              <a:defRPr sz="12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spcAft>
                <a:spcPts val="450"/>
              </a:spcAft>
              <a:defRPr sz="1050" b="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8202" y="844304"/>
            <a:ext cx="4038600" cy="3394472"/>
          </a:xfrm>
        </p:spPr>
        <p:txBody>
          <a:bodyPr/>
          <a:lstStyle>
            <a:lvl1pPr>
              <a:spcAft>
                <a:spcPts val="450"/>
              </a:spcAft>
              <a:defRPr sz="1800" b="0" i="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spcAft>
                <a:spcPts val="450"/>
              </a:spcAft>
              <a:defRPr sz="16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spcAft>
                <a:spcPts val="450"/>
              </a:spcAft>
              <a:defRPr sz="1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spcAft>
                <a:spcPts val="450"/>
              </a:spcAft>
              <a:defRPr sz="12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spcAft>
                <a:spcPts val="450"/>
              </a:spcAft>
              <a:defRPr sz="1050" b="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6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11" y="846538"/>
            <a:ext cx="4040189" cy="479822"/>
          </a:xfrm>
        </p:spPr>
        <p:txBody>
          <a:bodyPr anchor="t">
            <a:norm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88186" indent="0">
              <a:buNone/>
              <a:defRPr sz="2100" b="1"/>
            </a:lvl2pPr>
            <a:lvl3pPr marL="976373" indent="0">
              <a:buNone/>
              <a:defRPr sz="1900" b="1"/>
            </a:lvl3pPr>
            <a:lvl4pPr marL="1464557" indent="0">
              <a:buNone/>
              <a:defRPr sz="1700" b="1"/>
            </a:lvl4pPr>
            <a:lvl5pPr marL="1952732" indent="0">
              <a:buNone/>
              <a:defRPr sz="1700" b="1"/>
            </a:lvl5pPr>
            <a:lvl6pPr marL="2440918" indent="0">
              <a:buNone/>
              <a:defRPr sz="1700" b="1"/>
            </a:lvl6pPr>
            <a:lvl7pPr marL="2929106" indent="0">
              <a:buNone/>
              <a:defRPr sz="1700" b="1"/>
            </a:lvl7pPr>
            <a:lvl8pPr marL="3417286" indent="0">
              <a:buNone/>
              <a:defRPr sz="1700" b="1"/>
            </a:lvl8pPr>
            <a:lvl9pPr marL="3905471" indent="0">
              <a:buNone/>
              <a:defRPr sz="17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11" y="1326356"/>
            <a:ext cx="4040189" cy="2963466"/>
          </a:xfrm>
        </p:spPr>
        <p:txBody>
          <a:bodyPr/>
          <a:lstStyle>
            <a:lvl1pPr>
              <a:spcAft>
                <a:spcPts val="450"/>
              </a:spcAft>
              <a:defRPr sz="1800"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>
              <a:spcAft>
                <a:spcPts val="450"/>
              </a:spcAft>
              <a:defRPr sz="1600" b="0" i="0"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spcAft>
                <a:spcPts val="450"/>
              </a:spcAft>
              <a:defRPr sz="1400" b="0" i="0"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spcAft>
                <a:spcPts val="450"/>
              </a:spcAft>
              <a:defRPr sz="1200" b="0" i="0"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spcAft>
                <a:spcPts val="450"/>
              </a:spcAft>
              <a:defRPr sz="1050" b="0" i="1">
                <a:solidFill>
                  <a:schemeClr val="tx2"/>
                </a:solidFill>
                <a:latin typeface="Helvetica Neue"/>
                <a:cs typeface="Helvetica Neue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46613" y="846538"/>
            <a:ext cx="4040189" cy="479822"/>
          </a:xfrm>
        </p:spPr>
        <p:txBody>
          <a:bodyPr anchor="t">
            <a:norm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88186" indent="0">
              <a:buNone/>
              <a:defRPr sz="2100" b="1"/>
            </a:lvl2pPr>
            <a:lvl3pPr marL="976373" indent="0">
              <a:buNone/>
              <a:defRPr sz="1900" b="1"/>
            </a:lvl3pPr>
            <a:lvl4pPr marL="1464557" indent="0">
              <a:buNone/>
              <a:defRPr sz="1700" b="1"/>
            </a:lvl4pPr>
            <a:lvl5pPr marL="1952732" indent="0">
              <a:buNone/>
              <a:defRPr sz="1700" b="1"/>
            </a:lvl5pPr>
            <a:lvl6pPr marL="2440918" indent="0">
              <a:buNone/>
              <a:defRPr sz="1700" b="1"/>
            </a:lvl6pPr>
            <a:lvl7pPr marL="2929106" indent="0">
              <a:buNone/>
              <a:defRPr sz="1700" b="1"/>
            </a:lvl7pPr>
            <a:lvl8pPr marL="3417286" indent="0">
              <a:buNone/>
              <a:defRPr sz="1700" b="1"/>
            </a:lvl8pPr>
            <a:lvl9pPr marL="3905471" indent="0">
              <a:buNone/>
              <a:defRPr sz="17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A85FC4-B8F2-734C-B463-424F203AC1A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48874" y="1327681"/>
            <a:ext cx="4040189" cy="2963466"/>
          </a:xfrm>
        </p:spPr>
        <p:txBody>
          <a:bodyPr/>
          <a:lstStyle>
            <a:lvl1pPr>
              <a:spcAft>
                <a:spcPts val="450"/>
              </a:spcAft>
              <a:defRPr sz="1800"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>
              <a:spcAft>
                <a:spcPts val="450"/>
              </a:spcAft>
              <a:defRPr sz="1600" b="0" i="0"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spcAft>
                <a:spcPts val="450"/>
              </a:spcAft>
              <a:defRPr sz="1400" b="0" i="0"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spcAft>
                <a:spcPts val="450"/>
              </a:spcAft>
              <a:defRPr sz="1200" b="0" i="0"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spcAft>
                <a:spcPts val="450"/>
              </a:spcAft>
              <a:defRPr sz="1050" b="0" i="1">
                <a:solidFill>
                  <a:schemeClr val="tx2"/>
                </a:solidFill>
                <a:latin typeface="Helvetica Neue"/>
                <a:cs typeface="Helvetica Neue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65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93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6"/>
          </a:xfrm>
        </p:spPr>
        <p:txBody>
          <a:bodyPr/>
          <a:lstStyle>
            <a:lvl1pPr>
              <a:spcAft>
                <a:spcPts val="450"/>
              </a:spcAft>
              <a:defRPr sz="1800" b="0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spcAft>
                <a:spcPts val="450"/>
              </a:spcAft>
              <a:defRPr sz="1600" b="0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spcAft>
                <a:spcPts val="450"/>
              </a:spcAft>
              <a:defRPr sz="1400" b="0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spcAft>
                <a:spcPts val="450"/>
              </a:spcAft>
              <a:defRPr sz="1200" b="0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spcAft>
                <a:spcPts val="450"/>
              </a:spcAft>
              <a:defRPr sz="1050" b="0" i="1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88186" indent="0">
              <a:buNone/>
              <a:defRPr sz="1300"/>
            </a:lvl2pPr>
            <a:lvl3pPr marL="976373" indent="0">
              <a:buNone/>
              <a:defRPr sz="1100"/>
            </a:lvl3pPr>
            <a:lvl4pPr marL="1464557" indent="0">
              <a:buNone/>
              <a:defRPr sz="1000"/>
            </a:lvl4pPr>
            <a:lvl5pPr marL="1952732" indent="0">
              <a:buNone/>
              <a:defRPr sz="1000"/>
            </a:lvl5pPr>
            <a:lvl6pPr marL="2440918" indent="0">
              <a:buNone/>
              <a:defRPr sz="1000"/>
            </a:lvl6pPr>
            <a:lvl7pPr marL="2929106" indent="0">
              <a:buNone/>
              <a:defRPr sz="1000"/>
            </a:lvl7pPr>
            <a:lvl8pPr marL="3417286" indent="0">
              <a:buNone/>
              <a:defRPr sz="1000"/>
            </a:lvl8pPr>
            <a:lvl9pPr marL="390547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87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8D8C8C-CFDC-9542-B245-227C87FB9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70" y="-56653"/>
            <a:ext cx="9218569" cy="5200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5675" y="3696891"/>
            <a:ext cx="6824941" cy="1021556"/>
          </a:xfrm>
        </p:spPr>
        <p:txBody>
          <a:bodyPr anchor="t">
            <a:noAutofit/>
          </a:bodyPr>
          <a:lstStyle>
            <a:lvl1pPr algn="r">
              <a:defRPr sz="3200" b="1" i="0" cap="none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636" y="2571750"/>
            <a:ext cx="3715980" cy="112514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</a:defRPr>
            </a:lvl1pPr>
            <a:lvl2pPr marL="4881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63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45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27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0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9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7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54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B2C27-B46E-ED4F-80CE-4693E8329B11}"/>
              </a:ext>
            </a:extLst>
          </p:cNvPr>
          <p:cNvSpPr txBox="1">
            <a:spLocks/>
          </p:cNvSpPr>
          <p:nvPr userDrawn="1"/>
        </p:nvSpPr>
        <p:spPr>
          <a:xfrm>
            <a:off x="3145711" y="4969565"/>
            <a:ext cx="2850368" cy="184424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28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2C98F7-77CD-B44B-AC46-C7FC5084E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69" y="0"/>
            <a:ext cx="9218569" cy="5200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7A0E6-E7E9-C84F-B2F3-240F25D5BD53}"/>
              </a:ext>
            </a:extLst>
          </p:cNvPr>
          <p:cNvSpPr txBox="1"/>
          <p:nvPr userDrawn="1"/>
        </p:nvSpPr>
        <p:spPr>
          <a:xfrm>
            <a:off x="5701086" y="4040731"/>
            <a:ext cx="3060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i="0">
                <a:solidFill>
                  <a:schemeClr val="accent2"/>
                </a:solidFill>
                <a:latin typeface="Helvetica Neue"/>
                <a:cs typeface="Helvetica Neue"/>
              </a:rPr>
              <a:t>Thank You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CE50C72-787B-F242-BEAC-173DA023B07A}"/>
              </a:ext>
            </a:extLst>
          </p:cNvPr>
          <p:cNvSpPr txBox="1">
            <a:spLocks/>
          </p:cNvSpPr>
          <p:nvPr userDrawn="1"/>
        </p:nvSpPr>
        <p:spPr>
          <a:xfrm>
            <a:off x="3145711" y="4969565"/>
            <a:ext cx="2850368" cy="184424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813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20E54BC-944A-0B48-A84E-255CF4BF76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" y="4802972"/>
            <a:ext cx="9144000" cy="340528"/>
            <a:chOff x="-1" y="3802510"/>
            <a:chExt cx="9191066" cy="342277"/>
          </a:xfrm>
          <a:noFill/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F14E7D-A50B-AE4F-8937-647D6D2ED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alphaModFix amt="50000"/>
            </a:blip>
            <a:stretch>
              <a:fillRect/>
            </a:stretch>
          </p:blipFill>
          <p:spPr>
            <a:xfrm>
              <a:off x="-1" y="3802510"/>
              <a:ext cx="3065172" cy="342277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A5FDEAD-39BE-924E-B307-A7DDE962A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alphaModFix amt="50000"/>
            </a:blip>
            <a:stretch>
              <a:fillRect/>
            </a:stretch>
          </p:blipFill>
          <p:spPr>
            <a:xfrm>
              <a:off x="3062946" y="3802510"/>
              <a:ext cx="3065172" cy="342277"/>
            </a:xfrm>
            <a:prstGeom prst="rect">
              <a:avLst/>
            </a:prstGeom>
            <a:grpFill/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DCA0015-5DB7-C54A-A3B3-606CCB571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alphaModFix amt="50000"/>
            </a:blip>
            <a:stretch>
              <a:fillRect/>
            </a:stretch>
          </p:blipFill>
          <p:spPr>
            <a:xfrm>
              <a:off x="6125893" y="3802510"/>
              <a:ext cx="3065172" cy="342277"/>
            </a:xfrm>
            <a:prstGeom prst="rect">
              <a:avLst/>
            </a:prstGeom>
            <a:grpFill/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127613"/>
            <a:ext cx="8229600" cy="650015"/>
          </a:xfrm>
          <a:prstGeom prst="rect">
            <a:avLst/>
          </a:prstGeom>
        </p:spPr>
        <p:txBody>
          <a:bodyPr vert="horz" lIns="97629" tIns="48822" rIns="97629" bIns="48822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880107"/>
            <a:ext cx="8229600" cy="3714520"/>
          </a:xfrm>
          <a:prstGeom prst="rect">
            <a:avLst/>
          </a:prstGeom>
        </p:spPr>
        <p:txBody>
          <a:bodyPr vert="horz" lIns="97629" tIns="48822" rIns="97629" bIns="4882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45711" y="4969565"/>
            <a:ext cx="2850368" cy="184424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2019. All rights reserved.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1932F70-21D7-6548-BBB9-6510888DF8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99" y="4880759"/>
            <a:ext cx="1057195" cy="16498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92DBD11-E96B-8947-8738-FA6DD892B9EE}"/>
              </a:ext>
            </a:extLst>
          </p:cNvPr>
          <p:cNvSpPr txBox="1"/>
          <p:nvPr userDrawn="1"/>
        </p:nvSpPr>
        <p:spPr>
          <a:xfrm>
            <a:off x="79514" y="4783145"/>
            <a:ext cx="180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>
                <a:solidFill>
                  <a:schemeClr val="accent2"/>
                </a:solidFill>
                <a:latin typeface="Helvetica Neue"/>
                <a:cs typeface="Helvetica Neue"/>
              </a:rPr>
              <a:t>Cloud Builders</a:t>
            </a:r>
          </a:p>
        </p:txBody>
      </p:sp>
    </p:spTree>
    <p:extLst>
      <p:ext uri="{BB962C8B-B14F-4D97-AF65-F5344CB8AC3E}">
        <p14:creationId xmlns:p14="http://schemas.microsoft.com/office/powerpoint/2010/main" val="52856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89" r:id="rId2"/>
    <p:sldLayoutId id="2147483722" r:id="rId3"/>
    <p:sldLayoutId id="2147483726" r:id="rId4"/>
    <p:sldLayoutId id="2147483723" r:id="rId5"/>
    <p:sldLayoutId id="2147483724" r:id="rId6"/>
    <p:sldLayoutId id="2147483727" r:id="rId7"/>
    <p:sldLayoutId id="2147483786" r:id="rId8"/>
    <p:sldLayoutId id="2147483788" r:id="rId9"/>
    <p:sldLayoutId id="2147483790" r:id="rId10"/>
    <p:sldLayoutId id="2147483791" r:id="rId11"/>
  </p:sldLayoutIdLst>
  <p:hf hdr="0" ftr="0" dt="0"/>
  <p:txStyles>
    <p:titleStyle>
      <a:lvl1pPr algn="l" defTabSz="488186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Helvetica Neue"/>
          <a:ea typeface="+mj-ea"/>
          <a:cs typeface="+mj-cs"/>
        </a:defRPr>
      </a:lvl1pPr>
    </p:titleStyle>
    <p:bodyStyle>
      <a:lvl1pPr marL="229743" indent="-229743" algn="l" defTabSz="488186" rtl="0" eaLnBrk="1" latinLnBrk="0" hangingPunct="1">
        <a:spcBef>
          <a:spcPts val="0"/>
        </a:spcBef>
        <a:spcAft>
          <a:spcPts val="225"/>
        </a:spcAft>
        <a:buClr>
          <a:schemeClr val="tx2">
            <a:lumMod val="50000"/>
            <a:lumOff val="50000"/>
          </a:schemeClr>
        </a:buClr>
        <a:buFont typeface="Arial"/>
        <a:buChar char="•"/>
        <a:defRPr sz="1800" kern="1200">
          <a:solidFill>
            <a:schemeClr val="tx2"/>
          </a:solidFill>
          <a:latin typeface="Helvetica Neue"/>
          <a:ea typeface="+mn-ea"/>
          <a:cs typeface="+mn-cs"/>
        </a:defRPr>
      </a:lvl1pPr>
      <a:lvl2pPr marL="449199" indent="-236601" algn="l" defTabSz="488186" rtl="0" eaLnBrk="1" latinLnBrk="0" hangingPunct="1">
        <a:spcBef>
          <a:spcPts val="0"/>
        </a:spcBef>
        <a:spcAft>
          <a:spcPts val="225"/>
        </a:spcAft>
        <a:buClr>
          <a:schemeClr val="tx2">
            <a:lumMod val="50000"/>
            <a:lumOff val="50000"/>
          </a:schemeClr>
        </a:buClr>
        <a:buFont typeface="Lucida Grande"/>
        <a:buChar char="-"/>
        <a:defRPr sz="1600" kern="1200">
          <a:solidFill>
            <a:schemeClr val="tx2"/>
          </a:solidFill>
          <a:latin typeface="Helvetica Neue"/>
          <a:ea typeface="+mn-ea"/>
          <a:cs typeface="+mn-cs"/>
        </a:defRPr>
      </a:lvl2pPr>
      <a:lvl3pPr marL="674688" indent="-212725" algn="l" defTabSz="488186" rtl="0" eaLnBrk="1" latinLnBrk="0" hangingPunct="1">
        <a:spcBef>
          <a:spcPct val="20000"/>
        </a:spcBef>
        <a:spcAft>
          <a:spcPts val="225"/>
        </a:spcAft>
        <a:buClr>
          <a:schemeClr val="tx2">
            <a:lumMod val="50000"/>
            <a:lumOff val="50000"/>
          </a:schemeClr>
        </a:buClr>
        <a:buFont typeface="Wingdings" pitchFamily="2" charset="2"/>
        <a:buChar char="§"/>
        <a:tabLst/>
        <a:defRPr sz="1400" kern="1200" baseline="0">
          <a:solidFill>
            <a:schemeClr val="tx2"/>
          </a:solidFill>
          <a:latin typeface="Helvetica Neue"/>
          <a:ea typeface="+mn-ea"/>
          <a:cs typeface="+mn-cs"/>
        </a:defRPr>
      </a:lvl3pPr>
      <a:lvl4pPr marL="849313" indent="-174625" algn="l" defTabSz="488186" rtl="0" eaLnBrk="1" latinLnBrk="0" hangingPunct="1">
        <a:spcBef>
          <a:spcPct val="20000"/>
        </a:spcBef>
        <a:spcAft>
          <a:spcPts val="225"/>
        </a:spcAft>
        <a:buClr>
          <a:schemeClr val="tx2">
            <a:lumMod val="50000"/>
            <a:lumOff val="50000"/>
          </a:schemeClr>
        </a:buClr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Helvetica Neue"/>
          <a:ea typeface="+mn-ea"/>
          <a:cs typeface="+mn-cs"/>
        </a:defRPr>
      </a:lvl4pPr>
      <a:lvl5pPr marL="984250" indent="-134938" algn="l" defTabSz="488186" rtl="0" eaLnBrk="1" latinLnBrk="0" hangingPunct="1">
        <a:spcBef>
          <a:spcPct val="20000"/>
        </a:spcBef>
        <a:spcAft>
          <a:spcPts val="225"/>
        </a:spcAft>
        <a:buClr>
          <a:schemeClr val="tx2">
            <a:lumMod val="50000"/>
            <a:lumOff val="50000"/>
          </a:schemeClr>
        </a:buClr>
        <a:buFont typeface="Wingdings" pitchFamily="2" charset="2"/>
        <a:buChar char="Ø"/>
        <a:tabLst/>
        <a:defRPr sz="1050" i="1" kern="1200">
          <a:solidFill>
            <a:schemeClr val="tx2"/>
          </a:solidFill>
          <a:latin typeface="Helvetica Neue"/>
          <a:ea typeface="+mn-ea"/>
          <a:cs typeface="+mn-cs"/>
        </a:defRPr>
      </a:lvl5pPr>
      <a:lvl6pPr marL="2685012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3197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1377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557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186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373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557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2732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0918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106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286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5471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raform.io/docs/provide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5.png"/><Relationship Id="rId7" Type="http://schemas.openxmlformats.org/officeDocument/2006/relationships/hyperlink" Target="https://github.com/networkop/cvpg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hyperlink" Target="https://github.com/networkop/terraform-cvp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hyperlink" Target="https://github.com/networkop/terraform-cvp" TargetMode="Externa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nsible.com/ansible/list_of_all_modul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networkop/tf-mcloud-demo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vpserver/web/api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networkop/terraform-cvp" TargetMode="External"/><Relationship Id="rId5" Type="http://schemas.openxmlformats.org/officeDocument/2006/relationships/hyperlink" Target="https://github.com/aristanetworks/cvprac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6381-DE2B-E64D-9E5C-FCC36933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MULTICLOUD ORCHESTRATION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165A2-307C-DF4C-9B5C-CBCA907F0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ARISTA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5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6940" y="916139"/>
            <a:ext cx="4869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https://</a:t>
            </a:r>
            <a:r>
              <a:rPr lang="en-US" sz="14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www.terraform.io</a:t>
            </a: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/docs/providers/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571" y="213735"/>
            <a:ext cx="7069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221F00"/>
                </a:solidFill>
                <a:latin typeface="Helvetica Neue" charset="0"/>
                <a:ea typeface="Helvetica Neue" charset="0"/>
                <a:cs typeface="Helvetica Neue" charset="0"/>
              </a:rPr>
              <a:t>Terraform </a:t>
            </a:r>
            <a:r>
              <a:rPr lang="mr-IN" sz="2400" dirty="0">
                <a:solidFill>
                  <a:srgbClr val="221F00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2400" dirty="0">
                <a:solidFill>
                  <a:srgbClr val="221F00"/>
                </a:solidFill>
                <a:latin typeface="Helvetica Neue" charset="0"/>
                <a:ea typeface="Helvetica Neue" charset="0"/>
                <a:cs typeface="Helvetica Neue" charset="0"/>
              </a:rPr>
              <a:t> Working with resources and providers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692" y="213735"/>
            <a:ext cx="906581" cy="817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00" y="1309036"/>
            <a:ext cx="4590752" cy="2650217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18" idx="0"/>
          </p:cNvCxnSpPr>
          <p:nvPr/>
        </p:nvCxnSpPr>
        <p:spPr>
          <a:xfrm flipH="1">
            <a:off x="1241655" y="3474720"/>
            <a:ext cx="529391" cy="702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5246" y="4177364"/>
            <a:ext cx="692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TYPE</a:t>
            </a:r>
          </a:p>
        </p:txBody>
      </p:sp>
      <p:cxnSp>
        <p:nvCxnSpPr>
          <p:cNvPr id="22" name="Straight Arrow Connector 21"/>
          <p:cNvCxnSpPr>
            <a:endCxn id="23" idx="0"/>
          </p:cNvCxnSpPr>
          <p:nvPr/>
        </p:nvCxnSpPr>
        <p:spPr>
          <a:xfrm>
            <a:off x="2828293" y="3474720"/>
            <a:ext cx="297399" cy="702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85116" y="4177364"/>
            <a:ext cx="881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Helvetica Neue" charset="0"/>
                <a:ea typeface="Helvetica Neue" charset="0"/>
                <a:cs typeface="Helvetica Neue" charset="0"/>
              </a:rPr>
              <a:t>NAME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r="6715"/>
          <a:stretch/>
        </p:blipFill>
        <p:spPr>
          <a:xfrm>
            <a:off x="4128255" y="1195620"/>
            <a:ext cx="4909867" cy="34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3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9596" y="839493"/>
            <a:ext cx="7570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1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Terraform loads all files ending in .</a:t>
            </a:r>
            <a:r>
              <a:rPr lang="en-US" sz="1400" dirty="0" err="1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tf</a:t>
            </a:r>
            <a:r>
              <a:rPr lang="en-US" sz="1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 in a directory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If a default value is set, the variable is optional. Otherwise, the variable is required, so Terraform will prompt you for the values for unset string variables during run time.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Terraform will also read environment variables in the form of</a:t>
            </a: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 </a:t>
            </a:r>
            <a:r>
              <a:rPr lang="en-US" sz="1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TF_VAR_</a:t>
            </a:r>
            <a:r>
              <a:rPr lang="en-US" sz="14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58" y="2105064"/>
            <a:ext cx="2102318" cy="1189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85224" y="1826918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variables.tf</a:t>
            </a:r>
            <a:endParaRPr lang="en-US" sz="1400" b="1" dirty="0">
              <a:solidFill>
                <a:srgbClr val="0070C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571" y="213735"/>
            <a:ext cx="496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221F00"/>
                </a:solidFill>
                <a:latin typeface="Helvetica Neue" charset="0"/>
                <a:ea typeface="Helvetica Neue" charset="0"/>
                <a:cs typeface="Helvetica Neue" charset="0"/>
              </a:rPr>
              <a:t>Terraform </a:t>
            </a:r>
            <a:r>
              <a:rPr lang="mr-IN" sz="2400" dirty="0">
                <a:solidFill>
                  <a:srgbClr val="221F00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2400" dirty="0">
                <a:solidFill>
                  <a:srgbClr val="221F00"/>
                </a:solidFill>
                <a:latin typeface="Helvetica Neue" charset="0"/>
                <a:ea typeface="Helvetica Neue" charset="0"/>
                <a:cs typeface="Helvetica Neue" charset="0"/>
              </a:rPr>
              <a:t> Working with variables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794" y="3061676"/>
            <a:ext cx="3065178" cy="1229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14446" y="2480914"/>
            <a:ext cx="2930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Using variables in configuration: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58" y="3936731"/>
            <a:ext cx="2194875" cy="6256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996323" y="3399180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Assigning variables from a file: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4678" y="3657715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terraform.tfvars</a:t>
            </a:r>
            <a:endParaRPr lang="en-US" sz="1400" b="1" dirty="0">
              <a:solidFill>
                <a:srgbClr val="0070C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4267344" y="2029047"/>
            <a:ext cx="266430" cy="2745083"/>
          </a:xfrm>
          <a:prstGeom prst="rightBrace">
            <a:avLst>
              <a:gd name="adj1" fmla="val 722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738" y="2790855"/>
            <a:ext cx="772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main.tf</a:t>
            </a:r>
            <a:endParaRPr lang="en-US" sz="1400" b="1" dirty="0">
              <a:solidFill>
                <a:srgbClr val="0070C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692" y="213735"/>
            <a:ext cx="906581" cy="8177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8355" y="4579895"/>
            <a:ext cx="1986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export TF_VAR_</a:t>
            </a:r>
            <a:r>
              <a:rPr lang="en-US" sz="11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name</a:t>
            </a:r>
            <a:r>
              <a:rPr lang="en-US" sz="1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=“</a:t>
            </a:r>
            <a:r>
              <a:rPr lang="en-US" sz="11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baz</a:t>
            </a:r>
            <a:r>
              <a:rPr lang="en-US" sz="11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”</a:t>
            </a:r>
            <a:endParaRPr lang="en-US" sz="11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9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71" y="213735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Terraform </a:t>
            </a:r>
            <a:r>
              <a:rPr lang="mr-IN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CVP</a:t>
            </a:r>
            <a:endParaRPr lang="en-US" sz="2400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15" y="163299"/>
            <a:ext cx="906581" cy="817792"/>
          </a:xfrm>
          <a:prstGeom prst="rect">
            <a:avLst/>
          </a:prstGeom>
        </p:spPr>
      </p:pic>
      <p:pic>
        <p:nvPicPr>
          <p:cNvPr id="63" name="Google Shape;594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8816" y="32815"/>
            <a:ext cx="1206946" cy="82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7611981" y="21656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  <a:latin typeface="Helvetica Neue"/>
                <a:cs typeface="Helvetica Neue"/>
              </a:rPr>
              <a:t>+</a:t>
            </a:r>
            <a:endParaRPr lang="en-US" sz="3600" b="1" i="0" dirty="0">
              <a:solidFill>
                <a:schemeClr val="tx2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59024F-8011-FB4B-A559-19D7D02706CC}"/>
              </a:ext>
            </a:extLst>
          </p:cNvPr>
          <p:cNvSpPr/>
          <p:nvPr/>
        </p:nvSpPr>
        <p:spPr>
          <a:xfrm>
            <a:off x="409438" y="673314"/>
            <a:ext cx="3976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hlinkClick r:id="rId5"/>
              </a:rPr>
              <a:t>https://</a:t>
            </a:r>
            <a:r>
              <a:rPr lang="en-US" sz="14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hlinkClick r:id="rId5"/>
              </a:rPr>
              <a:t>github.com/networkop/terraform-cvp</a:t>
            </a:r>
            <a:endParaRPr lang="en-US" sz="1400" dirty="0" err="1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F92A0-9C52-E543-8660-C5D08B85D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71" y="981091"/>
            <a:ext cx="2956187" cy="38033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BEA01F-454D-7743-A866-BF85D650E045}"/>
              </a:ext>
            </a:extLst>
          </p:cNvPr>
          <p:cNvSpPr/>
          <p:nvPr/>
        </p:nvSpPr>
        <p:spPr>
          <a:xfrm>
            <a:off x="4896571" y="1010956"/>
            <a:ext cx="3976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hlinkClick r:id="rId7"/>
              </a:rPr>
              <a:t>https://</a:t>
            </a:r>
            <a:r>
              <a:rPr lang="en-US" sz="14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hlinkClick r:id="rId7"/>
              </a:rPr>
              <a:t>github.com/networkop/cvpgo</a:t>
            </a:r>
            <a:endParaRPr lang="en-US" sz="1400" dirty="0" err="1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27163-35A0-B042-B37E-0F890A7BB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2766" y="1735137"/>
            <a:ext cx="5372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3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716552" y="1127781"/>
            <a:ext cx="3301466" cy="3598223"/>
          </a:xfrm>
          <a:prstGeom prst="rect">
            <a:avLst/>
          </a:prstGeom>
          <a:solidFill>
            <a:srgbClr val="F8F8F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571" y="213735"/>
            <a:ext cx="558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Terraform </a:t>
            </a:r>
            <a:r>
              <a:rPr lang="mr-IN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CVP resource: </a:t>
            </a:r>
            <a:r>
              <a:rPr lang="en-US" sz="2400" dirty="0" err="1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Configlet</a:t>
            </a:r>
            <a:r>
              <a:rPr lang="en-US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    </a:t>
            </a:r>
            <a:endParaRPr lang="en-US" sz="2400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775" y="1118156"/>
            <a:ext cx="5044998" cy="3598223"/>
          </a:xfrm>
          <a:prstGeom prst="rect">
            <a:avLst/>
          </a:prstGeom>
          <a:solidFill>
            <a:srgbClr val="F8F8F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364" y="1185531"/>
            <a:ext cx="4927239" cy="2515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726" y="3724820"/>
            <a:ext cx="4394283" cy="8227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43630" y="1266215"/>
            <a:ext cx="3140456" cy="3250133"/>
            <a:chOff x="6043291" y="731519"/>
            <a:chExt cx="3140456" cy="3250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53" r="50118"/>
            <a:stretch/>
          </p:blipFill>
          <p:spPr>
            <a:xfrm>
              <a:off x="6043291" y="731519"/>
              <a:ext cx="2706074" cy="21405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7952"/>
            <a:stretch/>
          </p:blipFill>
          <p:spPr>
            <a:xfrm>
              <a:off x="6060836" y="2903937"/>
              <a:ext cx="3122911" cy="1077715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265233" y="834401"/>
            <a:ext cx="772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main.tf</a:t>
            </a:r>
            <a:endParaRPr lang="en-US" sz="1400" b="1" dirty="0">
              <a:solidFill>
                <a:srgbClr val="0070C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8972" y="834401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ipsec.tpl</a:t>
            </a:r>
            <a:endParaRPr lang="en-US" sz="1400" b="1" dirty="0">
              <a:solidFill>
                <a:srgbClr val="0070C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2955" y="1589497"/>
            <a:ext cx="2899427" cy="335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2804" y="1584934"/>
            <a:ext cx="7601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181726" y="1989221"/>
            <a:ext cx="1451811" cy="22459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49979" y="3097125"/>
            <a:ext cx="834190" cy="22459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608768" y="2101516"/>
            <a:ext cx="2559421" cy="1107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21575" y="4263966"/>
            <a:ext cx="2396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58" idx="1"/>
            <a:endCxn id="54" idx="1"/>
          </p:cNvCxnSpPr>
          <p:nvPr/>
        </p:nvCxnSpPr>
        <p:spPr>
          <a:xfrm rot="10800000">
            <a:off x="331154" y="1312931"/>
            <a:ext cx="329355" cy="2863515"/>
          </a:xfrm>
          <a:prstGeom prst="bentConnector3">
            <a:avLst>
              <a:gd name="adj1" fmla="val 16940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31153" y="1233429"/>
            <a:ext cx="258834" cy="1590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60508" y="4096944"/>
            <a:ext cx="258834" cy="1590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815" y="163299"/>
            <a:ext cx="906581" cy="817792"/>
          </a:xfrm>
          <a:prstGeom prst="rect">
            <a:avLst/>
          </a:prstGeom>
        </p:spPr>
      </p:pic>
      <p:pic>
        <p:nvPicPr>
          <p:cNvPr id="63" name="Google Shape;594;p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48816" y="32815"/>
            <a:ext cx="1206946" cy="82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7611981" y="21656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  <a:latin typeface="Helvetica Neue"/>
                <a:cs typeface="Helvetica Neue"/>
              </a:rPr>
              <a:t>+</a:t>
            </a:r>
            <a:endParaRPr lang="en-US" sz="3600" b="1" i="0" dirty="0">
              <a:solidFill>
                <a:schemeClr val="tx2"/>
              </a:solidFill>
              <a:latin typeface="Helvetica Neue"/>
              <a:cs typeface="Helvetica Neue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43630" y="43068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mr-IN" sz="2400" dirty="0">
                <a:solidFill>
                  <a:schemeClr val="tx1"/>
                </a:solidFill>
                <a:latin typeface="Helvetica Neue"/>
                <a:cs typeface="Helvetica Neue"/>
              </a:rPr>
              <a:t>…</a:t>
            </a:r>
            <a:endParaRPr lang="en-US" sz="2400" i="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61105" y="3680271"/>
            <a:ext cx="1005515" cy="331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71" y="213735"/>
            <a:ext cx="5363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Terraform </a:t>
            </a:r>
            <a:r>
              <a:rPr lang="mr-IN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2400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CVP resource: Device      </a:t>
            </a:r>
            <a:endParaRPr lang="en-US" sz="2400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204" y="508452"/>
            <a:ext cx="906581" cy="8177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97537" y="983402"/>
            <a:ext cx="5044998" cy="3405719"/>
            <a:chOff x="5034542" y="1553950"/>
            <a:chExt cx="3906301" cy="2487648"/>
          </a:xfrm>
        </p:grpSpPr>
        <p:sp>
          <p:nvSpPr>
            <p:cNvPr id="11" name="Rectangle 10"/>
            <p:cNvSpPr/>
            <p:nvPr/>
          </p:nvSpPr>
          <p:spPr>
            <a:xfrm>
              <a:off x="5034542" y="1553950"/>
              <a:ext cx="3906301" cy="248764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7634" y="1553950"/>
              <a:ext cx="3565101" cy="248764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66997" y="452973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9743" indent="-229743" algn="l" defTabSz="914400" rtl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ts val="1665"/>
              <a:buFont typeface="Arial"/>
              <a:buNone/>
            </a:pPr>
            <a:r>
              <a:rPr lang="en-US" sz="1600" dirty="0">
                <a:solidFill>
                  <a:srgbClr val="221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https://github.com/networkop/terraform-cvp</a:t>
            </a:r>
            <a:endParaRPr lang="en-US" sz="1600" dirty="0">
              <a:solidFill>
                <a:srgbClr val="221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591;p79"/>
          <p:cNvSpPr/>
          <p:nvPr/>
        </p:nvSpPr>
        <p:spPr>
          <a:xfrm>
            <a:off x="6171511" y="3952567"/>
            <a:ext cx="739279" cy="52617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Center</a:t>
            </a:r>
            <a:endParaRPr/>
          </a:p>
        </p:txBody>
      </p:sp>
      <p:sp>
        <p:nvSpPr>
          <p:cNvPr id="26" name="Google Shape;592;p79"/>
          <p:cNvSpPr/>
          <p:nvPr/>
        </p:nvSpPr>
        <p:spPr>
          <a:xfrm>
            <a:off x="7003940" y="3952567"/>
            <a:ext cx="946766" cy="52617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Campus</a:t>
            </a:r>
            <a:endParaRPr sz="1300">
              <a:solidFill>
                <a:srgbClr val="1413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593;p79"/>
          <p:cNvSpPr/>
          <p:nvPr/>
        </p:nvSpPr>
        <p:spPr>
          <a:xfrm>
            <a:off x="8047502" y="3952567"/>
            <a:ext cx="739279" cy="52617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Cloud</a:t>
            </a:r>
            <a:endParaRPr sz="1300" dirty="0">
              <a:solidFill>
                <a:srgbClr val="1413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" name="Google Shape;595;p79"/>
          <p:cNvCxnSpPr/>
          <p:nvPr/>
        </p:nvCxnSpPr>
        <p:spPr>
          <a:xfrm flipH="1">
            <a:off x="6541094" y="2601083"/>
            <a:ext cx="940349" cy="1351399"/>
          </a:xfrm>
          <a:prstGeom prst="straightConnector1">
            <a:avLst/>
          </a:prstGeom>
          <a:noFill/>
          <a:ln w="38100" cap="flat" cmpd="sng">
            <a:solidFill>
              <a:srgbClr val="5297CB">
                <a:alpha val="43920"/>
              </a:srgbClr>
            </a:solidFill>
            <a:prstDash val="dot"/>
            <a:round/>
            <a:headEnd type="none" w="sm" len="sm"/>
            <a:tailEnd type="none" w="sm" len="sm"/>
          </a:ln>
          <a:effectLst>
            <a:outerShdw blurRad="39999" dist="20000" dir="5400000" rotWithShape="0">
              <a:srgbClr val="000000">
                <a:alpha val="36470"/>
              </a:srgbClr>
            </a:outerShdw>
          </a:effectLst>
        </p:spPr>
      </p:cxnSp>
      <p:cxnSp>
        <p:nvCxnSpPr>
          <p:cNvPr id="30" name="Google Shape;596;p79"/>
          <p:cNvCxnSpPr/>
          <p:nvPr/>
        </p:nvCxnSpPr>
        <p:spPr>
          <a:xfrm flipH="1">
            <a:off x="7463041" y="2601084"/>
            <a:ext cx="14553" cy="1420071"/>
          </a:xfrm>
          <a:prstGeom prst="straightConnector1">
            <a:avLst/>
          </a:prstGeom>
          <a:noFill/>
          <a:ln w="38100" cap="flat" cmpd="sng">
            <a:solidFill>
              <a:srgbClr val="5297CB">
                <a:alpha val="43920"/>
              </a:srgbClr>
            </a:solidFill>
            <a:prstDash val="dot"/>
            <a:round/>
            <a:headEnd type="none" w="sm" len="sm"/>
            <a:tailEnd type="none" w="sm" len="sm"/>
          </a:ln>
          <a:effectLst>
            <a:outerShdw blurRad="39999" dist="20000" dir="5400000" rotWithShape="0">
              <a:srgbClr val="000000">
                <a:alpha val="36470"/>
              </a:srgbClr>
            </a:outerShdw>
          </a:effectLst>
        </p:spPr>
      </p:cxnSp>
      <p:cxnSp>
        <p:nvCxnSpPr>
          <p:cNvPr id="31" name="Google Shape;597;p79"/>
          <p:cNvCxnSpPr/>
          <p:nvPr/>
        </p:nvCxnSpPr>
        <p:spPr>
          <a:xfrm>
            <a:off x="7481442" y="2601083"/>
            <a:ext cx="935741" cy="1351399"/>
          </a:xfrm>
          <a:prstGeom prst="straightConnector1">
            <a:avLst/>
          </a:prstGeom>
          <a:noFill/>
          <a:ln w="38100" cap="flat" cmpd="sng">
            <a:solidFill>
              <a:srgbClr val="5297CB">
                <a:alpha val="43920"/>
              </a:srgbClr>
            </a:solidFill>
            <a:prstDash val="dot"/>
            <a:round/>
            <a:headEnd type="none" w="sm" len="sm"/>
            <a:tailEnd type="none" w="sm" len="sm"/>
          </a:ln>
          <a:effectLst>
            <a:outerShdw blurRad="39999" dist="20000" dir="5400000" rotWithShape="0">
              <a:srgbClr val="000000">
                <a:alpha val="36470"/>
              </a:srgbClr>
            </a:outerShdw>
          </a:effectLst>
        </p:spPr>
      </p:cxnSp>
      <p:pic>
        <p:nvPicPr>
          <p:cNvPr id="32" name="Google Shape;598;p79" descr="EOS Puck Ic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127" y="3745850"/>
            <a:ext cx="310497" cy="28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99;p79" descr="vEOS Puck Icon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61892" y="3745201"/>
            <a:ext cx="310497" cy="28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00;p79" descr="EOS Puck Ic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4948" y="3745201"/>
            <a:ext cx="312404" cy="28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594;p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77969" y="2008588"/>
            <a:ext cx="1206946" cy="823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595;p79"/>
          <p:cNvCxnSpPr>
            <a:stCxn id="15" idx="2"/>
          </p:cNvCxnSpPr>
          <p:nvPr/>
        </p:nvCxnSpPr>
        <p:spPr>
          <a:xfrm>
            <a:off x="7503495" y="1326244"/>
            <a:ext cx="0" cy="889639"/>
          </a:xfrm>
          <a:prstGeom prst="straightConnector1">
            <a:avLst/>
          </a:prstGeom>
          <a:noFill/>
          <a:ln w="38100" cap="flat" cmpd="sng">
            <a:solidFill>
              <a:srgbClr val="5297CB">
                <a:alpha val="43920"/>
              </a:srgbClr>
            </a:solidFill>
            <a:prstDash val="dot"/>
            <a:round/>
            <a:headEnd type="none" w="sm" len="sm"/>
            <a:tailEnd type="none" w="sm" len="sm"/>
          </a:ln>
          <a:effectLst>
            <a:outerShdw blurRad="39999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37" name="Oval 36"/>
          <p:cNvSpPr/>
          <p:nvPr/>
        </p:nvSpPr>
        <p:spPr>
          <a:xfrm>
            <a:off x="1529394" y="914400"/>
            <a:ext cx="938677" cy="331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0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"/>
          <p:cNvSpPr txBox="1">
            <a:spLocks noGrp="1"/>
          </p:cNvSpPr>
          <p:nvPr>
            <p:ph type="title"/>
          </p:nvPr>
        </p:nvSpPr>
        <p:spPr>
          <a:xfrm>
            <a:off x="457202" y="127613"/>
            <a:ext cx="8229600" cy="65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25" tIns="48800" rIns="97625" bIns="48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</a:pPr>
            <a:r>
              <a:rPr lang="en-US" sz="28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</a:t>
            </a:r>
            <a:r>
              <a:rPr lang="en-US" sz="2800" b="0" i="0" u="none" strike="noStrike" cap="none" dirty="0" err="1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Ansible</a:t>
            </a:r>
            <a:r>
              <a:rPr lang="en-US" sz="2800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?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494" name="Google Shape;494;p29"/>
          <p:cNvSpPr txBox="1">
            <a:spLocks noGrp="1"/>
          </p:cNvSpPr>
          <p:nvPr>
            <p:ph type="body" idx="1"/>
          </p:nvPr>
        </p:nvSpPr>
        <p:spPr>
          <a:xfrm>
            <a:off x="457202" y="880107"/>
            <a:ext cx="8229600" cy="371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25" tIns="48800" rIns="97625" bIns="48800" anchor="t" anchorCtr="0">
            <a:noAutofit/>
          </a:bodyPr>
          <a:lstStyle/>
          <a:p>
            <a:pPr marL="229743" lvl="0" indent="-229743">
              <a:lnSpc>
                <a:spcPct val="90000"/>
              </a:lnSpc>
            </a:pPr>
            <a:r>
              <a:rPr lang="en-US" sz="18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 simple, yet extremely powerful tool to </a:t>
            </a:r>
            <a:r>
              <a:rPr lang="en-US" dirty="0">
                <a:solidFill>
                  <a:schemeClr val="accent3"/>
                </a:solidFill>
              </a:rPr>
              <a:t>automate software provisioning, configuration management, and application deployment.</a:t>
            </a:r>
          </a:p>
          <a:p>
            <a:pPr marL="229743" lvl="0" indent="-229743">
              <a:lnSpc>
                <a:spcPct val="90000"/>
              </a:lnSpc>
            </a:pPr>
            <a:endParaRPr sz="1800" b="0" i="0" u="none" strike="noStrike" cap="none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low barrier for entry, no coding skills needed</a:t>
            </a:r>
            <a:endParaRPr dirty="0">
              <a:solidFill>
                <a:schemeClr val="accent3"/>
              </a:solidFill>
            </a:endParaRPr>
          </a:p>
          <a:p>
            <a:pPr marL="229743" marR="0" lvl="0" indent="-1154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SSH or API as transport</a:t>
            </a:r>
            <a:endParaRPr dirty="0">
              <a:solidFill>
                <a:schemeClr val="accent3"/>
              </a:solidFill>
            </a:endParaRPr>
          </a:p>
          <a:p>
            <a:pPr marL="229743" marR="0" lvl="0" indent="-1154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just for network devices – servers, cloud providers, VMware, whatever</a:t>
            </a:r>
            <a:endParaRPr dirty="0">
              <a:solidFill>
                <a:schemeClr val="accent3"/>
              </a:solidFill>
            </a:endParaRPr>
          </a:p>
          <a:p>
            <a:pPr marL="229743" marR="0" lvl="0" indent="-1154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 based, so easily extended</a:t>
            </a:r>
            <a:endParaRPr dirty="0">
              <a:solidFill>
                <a:schemeClr val="accent3"/>
              </a:solidFill>
            </a:endParaRPr>
          </a:p>
          <a:p>
            <a:pPr marL="229743" marR="0" lvl="0" indent="-1154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YAML driven, making it extremely easy to use and is human readable</a:t>
            </a:r>
            <a:endParaRPr dirty="0">
              <a:solidFill>
                <a:schemeClr val="accent3"/>
              </a:solidFill>
            </a:endParaRPr>
          </a:p>
          <a:p>
            <a:pPr marL="229743" marR="0" lvl="0" indent="-1154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6" name="Google Shape;4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365" y="127613"/>
            <a:ext cx="877273" cy="785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32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accent3"/>
                </a:solidFill>
                <a:uFillTx/>
              </a:rPr>
              <a:t>Ansible Modules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3"/>
                </a:solidFill>
                <a:uFillTx/>
              </a:rPr>
              <a:t>1200</a:t>
            </a:r>
            <a:r>
              <a:rPr lang="en" sz="1800" dirty="0">
                <a:solidFill>
                  <a:schemeClr val="accent3"/>
                </a:solidFill>
                <a:uFillTx/>
              </a:rPr>
              <a:t>+ built-in </a:t>
            </a:r>
            <a:r>
              <a:rPr lang="en" sz="1800" u="sng" dirty="0">
                <a:solidFill>
                  <a:schemeClr val="accent3"/>
                </a:solidFill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modules</a:t>
            </a:r>
            <a:r>
              <a:rPr lang="en" sz="1800" dirty="0">
                <a:solidFill>
                  <a:schemeClr val="accent3"/>
                </a:solidFill>
                <a:uFillTx/>
              </a:rPr>
              <a:t> including:</a:t>
            </a:r>
            <a:endParaRPr lang="en-US" sz="1800" dirty="0">
              <a:solidFill>
                <a:schemeClr val="accent3"/>
              </a:solidFill>
              <a:uFillTx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accent3"/>
                </a:solidFill>
                <a:uFillTx/>
              </a:rPr>
              <a:t>apt, yum, copy, command, cron, dns, docker,</a:t>
            </a:r>
            <a:r>
              <a:rPr lang="en-US" sz="1800" dirty="0">
                <a:solidFill>
                  <a:schemeClr val="accent3"/>
                </a:solidFill>
                <a:uFillTx/>
              </a:rPr>
              <a:t> </a:t>
            </a:r>
            <a:r>
              <a:rPr lang="en" sz="1800" dirty="0">
                <a:solidFill>
                  <a:schemeClr val="accent3"/>
                </a:solidFill>
                <a:uFillTx/>
              </a:rPr>
              <a:t>easy_install, ec2 (amazon modules), file, filesystem, find, git, known_hosts, mysql, mongodb, nagios, npm, openstack, rax (</a:t>
            </a:r>
            <a:r>
              <a:rPr lang="en" sz="1800" dirty="0" err="1">
                <a:solidFill>
                  <a:schemeClr val="accent3"/>
                </a:solidFill>
                <a:uFillTx/>
              </a:rPr>
              <a:t>rackspace</a:t>
            </a:r>
            <a:r>
              <a:rPr lang="en" sz="1800" dirty="0">
                <a:solidFill>
                  <a:schemeClr val="accent3"/>
                </a:solidFill>
                <a:uFillTx/>
              </a:rPr>
              <a:t>)</a:t>
            </a:r>
            <a:r>
              <a:rPr lang="en-US" sz="1800" dirty="0">
                <a:solidFill>
                  <a:schemeClr val="accent3"/>
                </a:solidFill>
                <a:uFillTx/>
              </a:rPr>
              <a:t>,</a:t>
            </a:r>
            <a:r>
              <a:rPr lang="en" sz="1800" dirty="0">
                <a:solidFill>
                  <a:schemeClr val="accent3"/>
                </a:solidFill>
                <a:uFillTx/>
              </a:rPr>
              <a:t> pip, shell, </a:t>
            </a:r>
            <a:r>
              <a:rPr lang="en" sz="1800" dirty="0" err="1">
                <a:solidFill>
                  <a:schemeClr val="accent3"/>
                </a:solidFill>
                <a:uFillTx/>
              </a:rPr>
              <a:t>snmp_facts</a:t>
            </a:r>
            <a:r>
              <a:rPr lang="es-ES" sz="1800" dirty="0">
                <a:solidFill>
                  <a:schemeClr val="accent3"/>
                </a:solidFill>
                <a:uFillTx/>
              </a:rPr>
              <a:t>, </a:t>
            </a:r>
            <a:r>
              <a:rPr lang="es-ES" sz="1800" b="1" dirty="0" err="1">
                <a:solidFill>
                  <a:schemeClr val="accent3"/>
                </a:solidFill>
                <a:uFillTx/>
              </a:rPr>
              <a:t>eos</a:t>
            </a:r>
            <a:r>
              <a:rPr lang="es-ES" sz="1800" b="1" dirty="0">
                <a:solidFill>
                  <a:schemeClr val="accent3"/>
                </a:solidFill>
                <a:uFillTx/>
              </a:rPr>
              <a:t>_*, cv_*</a:t>
            </a:r>
            <a:r>
              <a:rPr lang="en" sz="1800" dirty="0">
                <a:solidFill>
                  <a:schemeClr val="accent3"/>
                </a:solidFill>
                <a:uFillTx/>
              </a:rPr>
              <a:t>…</a:t>
            </a:r>
            <a:endParaRPr lang="en-US" sz="1800" dirty="0">
              <a:solidFill>
                <a:schemeClr val="accent3"/>
              </a:solidFill>
              <a:uFillTx/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1800" dirty="0">
              <a:uFillTx/>
            </a:endParaRPr>
          </a:p>
          <a:p>
            <a:pPr lvl="0">
              <a:buNone/>
            </a:pPr>
            <a:r>
              <a:rPr lang="en" dirty="0" err="1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eos</a:t>
            </a:r>
            <a:r>
              <a:rPr lang="en" dirty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_* Core Modules</a:t>
            </a:r>
            <a:endParaRPr lang="es-ES" dirty="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>
              <a:buNone/>
            </a:pPr>
            <a:endParaRPr lang="en-US" sz="1800" dirty="0">
              <a:uFillTx/>
            </a:endParaRPr>
          </a:p>
        </p:txBody>
      </p:sp>
      <p:sp>
        <p:nvSpPr>
          <p:cNvPr id="4" name="Shape 122"/>
          <p:cNvSpPr txBox="1">
            <a:spLocks/>
          </p:cNvSpPr>
          <p:nvPr/>
        </p:nvSpPr>
        <p:spPr>
          <a:xfrm>
            <a:off x="636002" y="2838248"/>
            <a:ext cx="7872000" cy="18588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200" b="1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Advantages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dirty="0">
              <a:solidFill>
                <a:schemeClr val="accent3"/>
              </a:solidFill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61950" lvl="0" indent="-285750" algn="l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No third-party libraries needed</a:t>
            </a:r>
            <a:endParaRPr lang="en-US" sz="1200" dirty="0">
              <a:solidFill>
                <a:schemeClr val="accent3"/>
              </a:solidFill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61950" lvl="0" indent="-285750" algn="l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No additional </a:t>
            </a:r>
            <a:r>
              <a:rPr lang="en-US" sz="1200" dirty="0" err="1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configuraton</a:t>
            </a:r>
            <a:r>
              <a:rPr lang="en-US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 or client running on the switch</a:t>
            </a:r>
          </a:p>
          <a:p>
            <a:pPr marL="361950" indent="-285750" algn="l" rtl="0"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Leverages eAPI/CLI(SSH) connection</a:t>
            </a:r>
          </a:p>
          <a:p>
            <a:pPr marL="361950" lvl="0" indent="-285750" algn="l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Work directly with running-configuration</a:t>
            </a:r>
          </a:p>
          <a:p>
            <a:pPr marL="361950" lvl="0" indent="-285750" algn="l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Easy to use</a:t>
            </a:r>
            <a:r>
              <a:rPr lang="en-US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understand</a:t>
            </a:r>
            <a:endParaRPr lang="en-US" sz="1200" dirty="0">
              <a:solidFill>
                <a:schemeClr val="accent3"/>
              </a:solidFill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61950" lvl="0" indent="-285750" algn="l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3"/>
                </a:solidFill>
                <a:uFillTx/>
                <a:latin typeface="Helvetica Neue" charset="0"/>
                <a:ea typeface="Helvetica Neue" charset="0"/>
                <a:cs typeface="Helvetica Neue" charset="0"/>
              </a:rPr>
              <a:t>Offline-mode (generate configuration lines)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365" y="127613"/>
            <a:ext cx="877273" cy="7858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52247" y="1853763"/>
            <a:ext cx="1901630" cy="331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9B5F0-03F4-1940-A60E-1B634B5EB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456" y="2249229"/>
            <a:ext cx="3207264" cy="23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282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Ansible</a:t>
            </a:r>
            <a:r>
              <a:rPr lang="en-US" dirty="0">
                <a:solidFill>
                  <a:schemeClr val="accent3"/>
                </a:solidFill>
              </a:rPr>
              <a:t> CVP Integration*</a:t>
            </a:r>
          </a:p>
        </p:txBody>
      </p:sp>
      <p:pic>
        <p:nvPicPr>
          <p:cNvPr id="78" name="Shape 1348" descr="CloudVision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4706" y="1573495"/>
            <a:ext cx="745735" cy="42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442" y="1583268"/>
            <a:ext cx="702300" cy="55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1050084" y="1829954"/>
            <a:ext cx="42672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cxnSpLocks/>
          </p:cNvCxnSpPr>
          <p:nvPr/>
        </p:nvCxnSpPr>
        <p:spPr>
          <a:xfrm>
            <a:off x="5038702" y="1832446"/>
            <a:ext cx="3274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D4459-0FDA-B548-AEF5-060C4268FD75}"/>
              </a:ext>
            </a:extLst>
          </p:cNvPr>
          <p:cNvGrpSpPr/>
          <p:nvPr/>
        </p:nvGrpSpPr>
        <p:grpSpPr>
          <a:xfrm>
            <a:off x="5397462" y="1099637"/>
            <a:ext cx="3132696" cy="1382970"/>
            <a:chOff x="4615320" y="1737106"/>
            <a:chExt cx="4122312" cy="2010714"/>
          </a:xfrm>
        </p:grpSpPr>
        <p:cxnSp>
          <p:nvCxnSpPr>
            <p:cNvPr id="6" name="Shape 1473"/>
            <p:cNvCxnSpPr>
              <a:stCxn id="27" idx="2"/>
              <a:endCxn id="19" idx="0"/>
            </p:cNvCxnSpPr>
            <p:nvPr/>
          </p:nvCxnSpPr>
          <p:spPr>
            <a:xfrm flipH="1">
              <a:off x="4899795" y="2131128"/>
              <a:ext cx="2811096" cy="612298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hape 1476"/>
            <p:cNvCxnSpPr>
              <a:stCxn id="24" idx="0"/>
              <a:endCxn id="20" idx="0"/>
            </p:cNvCxnSpPr>
            <p:nvPr/>
          </p:nvCxnSpPr>
          <p:spPr>
            <a:xfrm>
              <a:off x="5604032" y="2004348"/>
              <a:ext cx="21955" cy="739078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hape 1479"/>
            <p:cNvCxnSpPr>
              <a:stCxn id="24" idx="2"/>
              <a:endCxn id="21" idx="0"/>
            </p:cNvCxnSpPr>
            <p:nvPr/>
          </p:nvCxnSpPr>
          <p:spPr>
            <a:xfrm>
              <a:off x="5604032" y="2119621"/>
              <a:ext cx="1071933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hape 1481"/>
            <p:cNvCxnSpPr>
              <a:stCxn id="24" idx="2"/>
              <a:endCxn id="22" idx="0"/>
            </p:cNvCxnSpPr>
            <p:nvPr/>
          </p:nvCxnSpPr>
          <p:spPr>
            <a:xfrm>
              <a:off x="5604032" y="2119621"/>
              <a:ext cx="2121911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hape 1483"/>
            <p:cNvCxnSpPr>
              <a:stCxn id="24" idx="2"/>
              <a:endCxn id="23" idx="0"/>
            </p:cNvCxnSpPr>
            <p:nvPr/>
          </p:nvCxnSpPr>
          <p:spPr>
            <a:xfrm>
              <a:off x="5604032" y="2119621"/>
              <a:ext cx="2822189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hape 1484"/>
            <p:cNvCxnSpPr>
              <a:stCxn id="27" idx="2"/>
              <a:endCxn id="22" idx="0"/>
            </p:cNvCxnSpPr>
            <p:nvPr/>
          </p:nvCxnSpPr>
          <p:spPr>
            <a:xfrm>
              <a:off x="7710891" y="2131128"/>
              <a:ext cx="15052" cy="612298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hape 1485"/>
            <p:cNvCxnSpPr>
              <a:stCxn id="25" idx="2"/>
              <a:endCxn id="21" idx="0"/>
            </p:cNvCxnSpPr>
            <p:nvPr/>
          </p:nvCxnSpPr>
          <p:spPr>
            <a:xfrm>
              <a:off x="6330224" y="2119621"/>
              <a:ext cx="345741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hape 1534"/>
            <p:cNvCxnSpPr>
              <a:stCxn id="24" idx="2"/>
              <a:endCxn id="19" idx="0"/>
            </p:cNvCxnSpPr>
            <p:nvPr/>
          </p:nvCxnSpPr>
          <p:spPr>
            <a:xfrm flipH="1">
              <a:off x="4899795" y="2119621"/>
              <a:ext cx="704237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hape 1485"/>
            <p:cNvCxnSpPr>
              <a:stCxn id="25" idx="2"/>
              <a:endCxn id="20" idx="0"/>
            </p:cNvCxnSpPr>
            <p:nvPr/>
          </p:nvCxnSpPr>
          <p:spPr>
            <a:xfrm flipH="1">
              <a:off x="5625987" y="2119621"/>
              <a:ext cx="704237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hape 1485"/>
            <p:cNvCxnSpPr>
              <a:stCxn id="26" idx="2"/>
              <a:endCxn id="20" idx="0"/>
            </p:cNvCxnSpPr>
            <p:nvPr/>
          </p:nvCxnSpPr>
          <p:spPr>
            <a:xfrm flipH="1">
              <a:off x="5625987" y="2119621"/>
              <a:ext cx="1393635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hape 1485"/>
            <p:cNvCxnSpPr>
              <a:stCxn id="27" idx="2"/>
              <a:endCxn id="20" idx="0"/>
            </p:cNvCxnSpPr>
            <p:nvPr/>
          </p:nvCxnSpPr>
          <p:spPr>
            <a:xfrm flipH="1">
              <a:off x="5625987" y="2131128"/>
              <a:ext cx="2084904" cy="612298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hape 1485"/>
            <p:cNvCxnSpPr>
              <a:stCxn id="25" idx="2"/>
              <a:endCxn id="19" idx="0"/>
            </p:cNvCxnSpPr>
            <p:nvPr/>
          </p:nvCxnSpPr>
          <p:spPr>
            <a:xfrm flipH="1">
              <a:off x="4899795" y="2119621"/>
              <a:ext cx="1430429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hape 1485"/>
            <p:cNvCxnSpPr>
              <a:stCxn id="26" idx="2"/>
              <a:endCxn id="19" idx="0"/>
            </p:cNvCxnSpPr>
            <p:nvPr/>
          </p:nvCxnSpPr>
          <p:spPr>
            <a:xfrm flipH="1">
              <a:off x="4899795" y="2119621"/>
              <a:ext cx="2119827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4810417" y="2743426"/>
              <a:ext cx="178755" cy="115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36609" y="2743426"/>
              <a:ext cx="178755" cy="115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6587" y="2743426"/>
              <a:ext cx="178755" cy="115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6565" y="2743426"/>
              <a:ext cx="178755" cy="115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36843" y="2743426"/>
              <a:ext cx="178755" cy="115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14654" y="2004348"/>
              <a:ext cx="178755" cy="115273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40846" y="2004348"/>
              <a:ext cx="178755" cy="115273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30244" y="2004348"/>
              <a:ext cx="178755" cy="115273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19642" y="2004348"/>
              <a:ext cx="182498" cy="12678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hape 1485"/>
            <p:cNvCxnSpPr>
              <a:stCxn id="26" idx="2"/>
              <a:endCxn id="21" idx="0"/>
            </p:cNvCxnSpPr>
            <p:nvPr/>
          </p:nvCxnSpPr>
          <p:spPr>
            <a:xfrm flipH="1">
              <a:off x="6675965" y="2119621"/>
              <a:ext cx="343657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hape 1485"/>
            <p:cNvCxnSpPr>
              <a:stCxn id="27" idx="2"/>
              <a:endCxn id="21" idx="0"/>
            </p:cNvCxnSpPr>
            <p:nvPr/>
          </p:nvCxnSpPr>
          <p:spPr>
            <a:xfrm flipH="1">
              <a:off x="6675965" y="2131128"/>
              <a:ext cx="1034926" cy="612298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hape 1485"/>
            <p:cNvCxnSpPr>
              <a:stCxn id="26" idx="2"/>
              <a:endCxn id="22" idx="0"/>
            </p:cNvCxnSpPr>
            <p:nvPr/>
          </p:nvCxnSpPr>
          <p:spPr>
            <a:xfrm>
              <a:off x="7019622" y="2119621"/>
              <a:ext cx="706321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hape 1485"/>
            <p:cNvCxnSpPr>
              <a:stCxn id="25" idx="2"/>
              <a:endCxn id="22" idx="0"/>
            </p:cNvCxnSpPr>
            <p:nvPr/>
          </p:nvCxnSpPr>
          <p:spPr>
            <a:xfrm>
              <a:off x="6330224" y="2119621"/>
              <a:ext cx="1395719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hape 1483"/>
            <p:cNvCxnSpPr>
              <a:stCxn id="25" idx="2"/>
              <a:endCxn id="23" idx="0"/>
            </p:cNvCxnSpPr>
            <p:nvPr/>
          </p:nvCxnSpPr>
          <p:spPr>
            <a:xfrm>
              <a:off x="6330224" y="2119621"/>
              <a:ext cx="2095997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hape 1483"/>
            <p:cNvCxnSpPr>
              <a:stCxn id="26" idx="2"/>
              <a:endCxn id="23" idx="0"/>
            </p:cNvCxnSpPr>
            <p:nvPr/>
          </p:nvCxnSpPr>
          <p:spPr>
            <a:xfrm>
              <a:off x="7019622" y="2119621"/>
              <a:ext cx="1406599" cy="623805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hape 1483"/>
            <p:cNvCxnSpPr>
              <a:stCxn id="27" idx="2"/>
              <a:endCxn id="23" idx="0"/>
            </p:cNvCxnSpPr>
            <p:nvPr/>
          </p:nvCxnSpPr>
          <p:spPr>
            <a:xfrm>
              <a:off x="7710891" y="2131128"/>
              <a:ext cx="715330" cy="612298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hape 1483"/>
            <p:cNvCxnSpPr>
              <a:stCxn id="22" idx="3"/>
              <a:endCxn id="23" idx="1"/>
            </p:cNvCxnSpPr>
            <p:nvPr/>
          </p:nvCxnSpPr>
          <p:spPr>
            <a:xfrm>
              <a:off x="7815320" y="2801063"/>
              <a:ext cx="521523" cy="0"/>
            </a:xfrm>
            <a:prstGeom prst="straightConnector1">
              <a:avLst/>
            </a:prstGeom>
            <a:noFill/>
            <a:ln w="38100" cap="flat" cmpd="dbl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Oval 35"/>
            <p:cNvSpPr/>
            <p:nvPr/>
          </p:nvSpPr>
          <p:spPr>
            <a:xfrm>
              <a:off x="8041237" y="2718746"/>
              <a:ext cx="77806" cy="167453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hape 1483"/>
            <p:cNvCxnSpPr>
              <a:stCxn id="19" idx="3"/>
              <a:endCxn id="20" idx="1"/>
            </p:cNvCxnSpPr>
            <p:nvPr/>
          </p:nvCxnSpPr>
          <p:spPr>
            <a:xfrm>
              <a:off x="4989172" y="2801063"/>
              <a:ext cx="547437" cy="0"/>
            </a:xfrm>
            <a:prstGeom prst="straightConnector1">
              <a:avLst/>
            </a:prstGeom>
            <a:noFill/>
            <a:ln w="38100" cap="flat" cmpd="dbl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/>
            <p:cNvSpPr/>
            <p:nvPr/>
          </p:nvSpPr>
          <p:spPr>
            <a:xfrm>
              <a:off x="5236375" y="2718746"/>
              <a:ext cx="77806" cy="167453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Shape 1509"/>
            <p:cNvGrpSpPr/>
            <p:nvPr/>
          </p:nvGrpSpPr>
          <p:grpSpPr>
            <a:xfrm>
              <a:off x="6615297" y="2831387"/>
              <a:ext cx="122165" cy="417540"/>
              <a:chOff x="943888" y="4451469"/>
              <a:chExt cx="100767" cy="406907"/>
            </a:xfrm>
          </p:grpSpPr>
          <p:cxnSp>
            <p:nvCxnSpPr>
              <p:cNvPr id="40" name="Shape 1511"/>
              <p:cNvCxnSpPr/>
              <p:nvPr/>
            </p:nvCxnSpPr>
            <p:spPr>
              <a:xfrm>
                <a:off x="943888" y="4451469"/>
                <a:ext cx="4445" cy="40690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1" name="Shape 1512"/>
              <p:cNvCxnSpPr/>
              <p:nvPr/>
            </p:nvCxnSpPr>
            <p:spPr>
              <a:xfrm>
                <a:off x="991308" y="4451469"/>
                <a:ext cx="5927" cy="40690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2" name="Shape 1513"/>
              <p:cNvCxnSpPr/>
              <p:nvPr/>
            </p:nvCxnSpPr>
            <p:spPr>
              <a:xfrm>
                <a:off x="1038728" y="4451469"/>
                <a:ext cx="5927" cy="40690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pic>
          <p:nvPicPr>
            <p:cNvPr id="43" name="Shape 148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89972" y="2717193"/>
              <a:ext cx="589054" cy="227338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>
                <a:srgbClr val="000000">
                  <a:alpha val="42745"/>
                </a:srgbClr>
              </a:outerShdw>
            </a:effectLst>
          </p:spPr>
        </p:pic>
        <p:pic>
          <p:nvPicPr>
            <p:cNvPr id="44" name="Shape 149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06172" y="3421208"/>
              <a:ext cx="556655" cy="202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Shape 14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06172" y="3296905"/>
              <a:ext cx="556655" cy="202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Shape 149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06172" y="3172600"/>
              <a:ext cx="556655" cy="2021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" name="Group 46"/>
            <p:cNvGrpSpPr/>
            <p:nvPr/>
          </p:nvGrpSpPr>
          <p:grpSpPr>
            <a:xfrm>
              <a:off x="4695165" y="2860423"/>
              <a:ext cx="560347" cy="378740"/>
              <a:chOff x="469608" y="3714804"/>
              <a:chExt cx="560347" cy="378740"/>
            </a:xfrm>
          </p:grpSpPr>
          <p:cxnSp>
            <p:nvCxnSpPr>
              <p:cNvPr id="48" name="Shape 1493"/>
              <p:cNvCxnSpPr/>
              <p:nvPr/>
            </p:nvCxnSpPr>
            <p:spPr>
              <a:xfrm>
                <a:off x="469608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9" name="Shape 1493"/>
              <p:cNvCxnSpPr/>
              <p:nvPr/>
            </p:nvCxnSpPr>
            <p:spPr>
              <a:xfrm>
                <a:off x="532902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0" name="Shape 1493"/>
              <p:cNvCxnSpPr/>
              <p:nvPr/>
            </p:nvCxnSpPr>
            <p:spPr>
              <a:xfrm>
                <a:off x="609946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" name="Group 50"/>
            <p:cNvGrpSpPr/>
            <p:nvPr/>
          </p:nvGrpSpPr>
          <p:grpSpPr>
            <a:xfrm flipH="1">
              <a:off x="5231973" y="2879466"/>
              <a:ext cx="560347" cy="378740"/>
              <a:chOff x="469608" y="3714804"/>
              <a:chExt cx="560347" cy="378740"/>
            </a:xfrm>
          </p:grpSpPr>
          <p:cxnSp>
            <p:nvCxnSpPr>
              <p:cNvPr id="52" name="Shape 1493"/>
              <p:cNvCxnSpPr/>
              <p:nvPr/>
            </p:nvCxnSpPr>
            <p:spPr>
              <a:xfrm>
                <a:off x="469608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3" name="Shape 1493"/>
              <p:cNvCxnSpPr/>
              <p:nvPr/>
            </p:nvCxnSpPr>
            <p:spPr>
              <a:xfrm>
                <a:off x="539777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4" name="Shape 1493"/>
              <p:cNvCxnSpPr/>
              <p:nvPr/>
            </p:nvCxnSpPr>
            <p:spPr>
              <a:xfrm>
                <a:off x="609946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pic>
          <p:nvPicPr>
            <p:cNvPr id="55" name="Shape 14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46451" y="2717193"/>
              <a:ext cx="589054" cy="227338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>
                <a:srgbClr val="000000">
                  <a:alpha val="42745"/>
                </a:srgbClr>
              </a:outerShdw>
            </a:effectLst>
          </p:spPr>
        </p:pic>
        <p:pic>
          <p:nvPicPr>
            <p:cNvPr id="56" name="Shape 14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15320" y="2717193"/>
              <a:ext cx="589054" cy="227338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>
                <a:srgbClr val="000000">
                  <a:alpha val="42745"/>
                </a:srgbClr>
              </a:outerShdw>
            </a:effectLst>
          </p:spPr>
        </p:pic>
        <p:grpSp>
          <p:nvGrpSpPr>
            <p:cNvPr id="57" name="Group 56"/>
            <p:cNvGrpSpPr/>
            <p:nvPr/>
          </p:nvGrpSpPr>
          <p:grpSpPr>
            <a:xfrm>
              <a:off x="7518931" y="2860672"/>
              <a:ext cx="560347" cy="378740"/>
              <a:chOff x="469608" y="3714804"/>
              <a:chExt cx="560347" cy="378740"/>
            </a:xfrm>
          </p:grpSpPr>
          <p:cxnSp>
            <p:nvCxnSpPr>
              <p:cNvPr id="58" name="Shape 1493"/>
              <p:cNvCxnSpPr/>
              <p:nvPr/>
            </p:nvCxnSpPr>
            <p:spPr>
              <a:xfrm>
                <a:off x="469608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9" name="Shape 1493"/>
              <p:cNvCxnSpPr/>
              <p:nvPr/>
            </p:nvCxnSpPr>
            <p:spPr>
              <a:xfrm>
                <a:off x="532902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0" name="Shape 1493"/>
              <p:cNvCxnSpPr/>
              <p:nvPr/>
            </p:nvCxnSpPr>
            <p:spPr>
              <a:xfrm>
                <a:off x="609946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61" name="Group 60"/>
            <p:cNvGrpSpPr/>
            <p:nvPr/>
          </p:nvGrpSpPr>
          <p:grpSpPr>
            <a:xfrm flipH="1">
              <a:off x="8055739" y="2879715"/>
              <a:ext cx="560347" cy="378740"/>
              <a:chOff x="469608" y="3714804"/>
              <a:chExt cx="560347" cy="378740"/>
            </a:xfrm>
          </p:grpSpPr>
          <p:cxnSp>
            <p:nvCxnSpPr>
              <p:cNvPr id="62" name="Shape 1493"/>
              <p:cNvCxnSpPr/>
              <p:nvPr/>
            </p:nvCxnSpPr>
            <p:spPr>
              <a:xfrm>
                <a:off x="469608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3" name="Shape 1493"/>
              <p:cNvCxnSpPr/>
              <p:nvPr/>
            </p:nvCxnSpPr>
            <p:spPr>
              <a:xfrm>
                <a:off x="539777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4" name="Shape 1493"/>
              <p:cNvCxnSpPr/>
              <p:nvPr/>
            </p:nvCxnSpPr>
            <p:spPr>
              <a:xfrm>
                <a:off x="609946" y="3714804"/>
                <a:ext cx="420009" cy="3787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pic>
          <p:nvPicPr>
            <p:cNvPr id="65" name="Shape 14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34355" y="2717193"/>
              <a:ext cx="589054" cy="227338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>
                <a:srgbClr val="000000">
                  <a:alpha val="42745"/>
                </a:srgbClr>
              </a:outerShdw>
            </a:effectLst>
          </p:spPr>
        </p:pic>
        <p:pic>
          <p:nvPicPr>
            <p:cNvPr id="66" name="Shape 14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48578" y="2717193"/>
              <a:ext cx="589054" cy="227338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>
                <a:srgbClr val="000000">
                  <a:alpha val="42745"/>
                </a:srgbClr>
              </a:outerShdw>
            </a:effectLst>
          </p:spPr>
        </p:pic>
        <p:pic>
          <p:nvPicPr>
            <p:cNvPr id="67" name="Shape 239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61926" y="3190392"/>
              <a:ext cx="473877" cy="398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Oval 67"/>
            <p:cNvSpPr/>
            <p:nvPr/>
          </p:nvSpPr>
          <p:spPr>
            <a:xfrm>
              <a:off x="7726288" y="3084609"/>
              <a:ext cx="721960" cy="49944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898669" y="3085039"/>
              <a:ext cx="721960" cy="49944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Shape 15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88945" y="3421208"/>
              <a:ext cx="556655" cy="202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Shape 15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88945" y="3296905"/>
              <a:ext cx="556655" cy="202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Shape 15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88945" y="3172600"/>
              <a:ext cx="556655" cy="2021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" name="Group 72"/>
            <p:cNvGrpSpPr/>
            <p:nvPr/>
          </p:nvGrpSpPr>
          <p:grpSpPr>
            <a:xfrm>
              <a:off x="5352286" y="1737106"/>
              <a:ext cx="2632078" cy="458704"/>
              <a:chOff x="1134971" y="1827453"/>
              <a:chExt cx="2632078" cy="458704"/>
            </a:xfrm>
          </p:grpSpPr>
          <p:pic>
            <p:nvPicPr>
              <p:cNvPr id="74" name="Shape 147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231347" y="1827453"/>
                <a:ext cx="535702" cy="458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>
                  <a:srgbClr val="000000">
                    <a:alpha val="42745"/>
                  </a:srgbClr>
                </a:outerShdw>
              </a:effectLst>
            </p:spPr>
          </p:pic>
          <p:pic>
            <p:nvPicPr>
              <p:cNvPr id="75" name="Shape 153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833763" y="1827453"/>
                <a:ext cx="535702" cy="458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>
                  <a:srgbClr val="000000">
                    <a:alpha val="42745"/>
                  </a:srgbClr>
                </a:outerShdw>
              </a:effectLst>
            </p:spPr>
          </p:pic>
          <p:pic>
            <p:nvPicPr>
              <p:cNvPr id="76" name="Shape 153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532555" y="1827453"/>
                <a:ext cx="535702" cy="458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>
                  <a:srgbClr val="000000">
                    <a:alpha val="42745"/>
                  </a:srgbClr>
                </a:outerShdw>
              </a:effectLst>
            </p:spPr>
          </p:pic>
          <p:pic>
            <p:nvPicPr>
              <p:cNvPr id="77" name="Shape 147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134971" y="1827453"/>
                <a:ext cx="535702" cy="458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38100" dir="2700000">
                  <a:srgbClr val="000000">
                    <a:alpha val="42745"/>
                  </a:srgbClr>
                </a:outerShdw>
              </a:effectLst>
            </p:spPr>
          </p:pic>
        </p:grpSp>
        <p:sp>
          <p:nvSpPr>
            <p:cNvPr id="127" name="Rectangle 126"/>
            <p:cNvSpPr/>
            <p:nvPr/>
          </p:nvSpPr>
          <p:spPr>
            <a:xfrm>
              <a:off x="4721677" y="3056981"/>
              <a:ext cx="3754071" cy="690839"/>
            </a:xfrm>
            <a:prstGeom prst="rect">
              <a:avLst/>
            </a:prstGeom>
            <a:noFill/>
            <a:ln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hape 56">
            <a:extLst>
              <a:ext uri="{FF2B5EF4-FFF2-40B4-BE49-F238E27FC236}">
                <a16:creationId xmlns:a16="http://schemas.microsoft.com/office/drawing/2014/main" id="{0A80E3C7-9B28-C64A-A953-89D54A09B037}"/>
              </a:ext>
            </a:extLst>
          </p:cNvPr>
          <p:cNvSpPr>
            <a:spLocks/>
          </p:cNvSpPr>
          <p:nvPr/>
        </p:nvSpPr>
        <p:spPr>
          <a:xfrm>
            <a:off x="1593120" y="1199281"/>
            <a:ext cx="2074500" cy="137214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 err="1">
                <a:solidFill>
                  <a:schemeClr val="accent3"/>
                </a:solidFill>
                <a:uFillTx/>
                <a:latin typeface="Arial"/>
                <a:cs typeface="Arial"/>
              </a:rPr>
              <a:t>Ansible</a:t>
            </a:r>
            <a:r>
              <a:rPr lang="en" sz="1000" dirty="0">
                <a:solidFill>
                  <a:schemeClr val="accent3"/>
                </a:solidFill>
                <a:uFillTx/>
                <a:latin typeface="Arial"/>
                <a:cs typeface="Arial"/>
              </a:rPr>
              <a:t> CVP Module</a:t>
            </a:r>
          </a:p>
          <a:p>
            <a:pPr lvl="0">
              <a:spcBef>
                <a:spcPts val="0"/>
              </a:spcBef>
              <a:buNone/>
            </a:pPr>
            <a:r>
              <a:rPr lang="sv-SE" sz="1000" dirty="0">
                <a:solidFill>
                  <a:schemeClr val="accent3"/>
                </a:solidFill>
                <a:latin typeface="Arial"/>
                <a:cs typeface="Arial"/>
              </a:rPr>
              <a:t>o</a:t>
            </a:r>
            <a:r>
              <a:rPr lang="en" sz="1000" dirty="0" err="1">
                <a:solidFill>
                  <a:schemeClr val="accent3"/>
                </a:solidFill>
                <a:latin typeface="Arial"/>
                <a:cs typeface="Arial"/>
              </a:rPr>
              <a:t>ffering</a:t>
            </a:r>
            <a:r>
              <a:rPr lang="en" sz="1000" dirty="0">
                <a:solidFill>
                  <a:schemeClr val="accent3"/>
                </a:solidFill>
                <a:latin typeface="Arial"/>
                <a:cs typeface="Arial"/>
              </a:rPr>
              <a:t> configuration</a:t>
            </a:r>
          </a:p>
          <a:p>
            <a:pPr lvl="0">
              <a:spcBef>
                <a:spcPts val="0"/>
              </a:spcBef>
              <a:buNone/>
            </a:pPr>
            <a:r>
              <a:rPr lang="sv-SE" sz="1000" dirty="0">
                <a:solidFill>
                  <a:schemeClr val="accent3"/>
                </a:solidFill>
                <a:latin typeface="Arial"/>
                <a:cs typeface="Arial"/>
              </a:rPr>
              <a:t>f</a:t>
            </a:r>
            <a:r>
              <a:rPr lang="en" sz="1000" dirty="0" err="1">
                <a:solidFill>
                  <a:schemeClr val="accent3"/>
                </a:solidFill>
                <a:latin typeface="Arial"/>
                <a:cs typeface="Arial"/>
              </a:rPr>
              <a:t>unctionality</a:t>
            </a:r>
            <a:r>
              <a:rPr lang="en" sz="1000" dirty="0">
                <a:solidFill>
                  <a:schemeClr val="accent3"/>
                </a:solidFill>
                <a:latin typeface="Arial"/>
                <a:cs typeface="Arial"/>
              </a:rPr>
              <a:t> of devices</a:t>
            </a:r>
          </a:p>
          <a:p>
            <a:pPr lvl="0">
              <a:spcBef>
                <a:spcPts val="0"/>
              </a:spcBef>
              <a:buNone/>
            </a:pPr>
            <a:endParaRPr lang="en" sz="1000" dirty="0">
              <a:solidFill>
                <a:schemeClr val="accent3"/>
              </a:solidFill>
              <a:uFillTx/>
              <a:latin typeface="Arial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accent3"/>
                </a:solidFill>
                <a:uFillTx/>
                <a:latin typeface="Arial"/>
                <a:cs typeface="Arial"/>
              </a:rPr>
              <a:t>Configuration to be sent</a:t>
            </a:r>
          </a:p>
          <a:p>
            <a:pPr lvl="0">
              <a:spcBef>
                <a:spcPts val="0"/>
              </a:spcBef>
              <a:buNone/>
            </a:pPr>
            <a:r>
              <a:rPr lang="sv-SE" sz="1000" dirty="0" err="1">
                <a:solidFill>
                  <a:schemeClr val="accent3"/>
                </a:solidFill>
                <a:latin typeface="Arial"/>
                <a:cs typeface="Arial"/>
              </a:rPr>
              <a:t>c</a:t>
            </a:r>
            <a:r>
              <a:rPr lang="sv-SE" sz="1000" dirty="0" err="1">
                <a:solidFill>
                  <a:schemeClr val="accent3"/>
                </a:solidFill>
                <a:uFillTx/>
                <a:latin typeface="Arial"/>
                <a:cs typeface="Arial"/>
              </a:rPr>
              <a:t>an</a:t>
            </a:r>
            <a:r>
              <a:rPr lang="sv-SE" sz="1000" dirty="0">
                <a:solidFill>
                  <a:schemeClr val="accent3"/>
                </a:solidFill>
                <a:latin typeface="Arial"/>
                <a:cs typeface="Arial"/>
              </a:rPr>
              <a:t> be </a:t>
            </a:r>
            <a:r>
              <a:rPr lang="sv-SE" sz="1000" dirty="0" err="1">
                <a:solidFill>
                  <a:schemeClr val="accent3"/>
                </a:solidFill>
                <a:latin typeface="Arial"/>
                <a:cs typeface="Arial"/>
              </a:rPr>
              <a:t>defined</a:t>
            </a:r>
            <a:r>
              <a:rPr lang="sv-SE" sz="1000" dirty="0">
                <a:solidFill>
                  <a:schemeClr val="accent3"/>
                </a:solidFill>
                <a:latin typeface="Arial"/>
                <a:cs typeface="Arial"/>
              </a:rPr>
              <a:t> in an</a:t>
            </a:r>
          </a:p>
          <a:p>
            <a:pPr lvl="0">
              <a:spcBef>
                <a:spcPts val="0"/>
              </a:spcBef>
              <a:buNone/>
            </a:pPr>
            <a:r>
              <a:rPr lang="sv-SE" sz="1000" dirty="0" err="1">
                <a:solidFill>
                  <a:schemeClr val="accent3"/>
                </a:solidFill>
                <a:latin typeface="Arial"/>
                <a:cs typeface="Arial"/>
              </a:rPr>
              <a:t>Ansible</a:t>
            </a:r>
            <a:r>
              <a:rPr lang="sv-SE" sz="100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sv-SE" sz="1000" dirty="0" err="1">
                <a:solidFill>
                  <a:schemeClr val="accent3"/>
                </a:solidFill>
                <a:latin typeface="Arial"/>
                <a:cs typeface="Arial"/>
              </a:rPr>
              <a:t>playbook</a:t>
            </a:r>
            <a:endParaRPr lang="sv-SE" sz="1000" dirty="0">
              <a:solidFill>
                <a:schemeClr val="accent3"/>
              </a:solidFill>
              <a:latin typeface="Arial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sv-SE" sz="1000" dirty="0">
                <a:solidFill>
                  <a:schemeClr val="accent3"/>
                </a:solidFill>
                <a:latin typeface="Arial"/>
                <a:cs typeface="Arial"/>
              </a:rPr>
              <a:t>(YAML and </a:t>
            </a:r>
            <a:r>
              <a:rPr lang="sv-SE" sz="1000" dirty="0" err="1">
                <a:solidFill>
                  <a:schemeClr val="accent3"/>
                </a:solidFill>
                <a:latin typeface="Arial"/>
                <a:cs typeface="Arial"/>
              </a:rPr>
              <a:t>Jinja</a:t>
            </a:r>
            <a:r>
              <a:rPr lang="sv-SE" sz="1000" dirty="0">
                <a:solidFill>
                  <a:schemeClr val="accent3"/>
                </a:solidFill>
                <a:latin typeface="Arial"/>
                <a:cs typeface="Arial"/>
              </a:rPr>
              <a:t> templates) </a:t>
            </a:r>
            <a:endParaRPr lang="en" sz="1000" dirty="0">
              <a:solidFill>
                <a:schemeClr val="accent3"/>
              </a:solidFill>
              <a:uFillTx/>
              <a:latin typeface="Arial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endParaRPr lang="en" sz="1000" dirty="0">
              <a:uFillTx/>
              <a:latin typeface="Arial"/>
              <a:cs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6B2CDE-A47A-D644-B008-60525F7CA426}"/>
              </a:ext>
            </a:extLst>
          </p:cNvPr>
          <p:cNvSpPr txBox="1"/>
          <p:nvPr/>
        </p:nvSpPr>
        <p:spPr>
          <a:xfrm>
            <a:off x="3663733" y="1370645"/>
            <a:ext cx="514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0" i="0" dirty="0">
                <a:solidFill>
                  <a:srgbClr val="221F00"/>
                </a:solidFill>
                <a:latin typeface="Helvetica Neue"/>
                <a:cs typeface="Helvetica Neue"/>
              </a:rPr>
              <a:t>CVP</a:t>
            </a:r>
          </a:p>
          <a:p>
            <a:pPr algn="l"/>
            <a:r>
              <a:rPr lang="sv-SE" sz="1200" dirty="0">
                <a:solidFill>
                  <a:srgbClr val="221F00"/>
                </a:solidFill>
                <a:latin typeface="Helvetica Neue"/>
                <a:cs typeface="Helvetica Neue"/>
              </a:rPr>
              <a:t>API</a:t>
            </a:r>
            <a:endParaRPr lang="sv-SE" sz="1200" b="0" i="0" dirty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9B08AA5-84E5-BB43-8A07-2239E0BF5F6C}"/>
              </a:ext>
            </a:extLst>
          </p:cNvPr>
          <p:cNvCxnSpPr>
            <a:cxnSpLocks/>
          </p:cNvCxnSpPr>
          <p:nvPr/>
        </p:nvCxnSpPr>
        <p:spPr>
          <a:xfrm>
            <a:off x="3734158" y="1851922"/>
            <a:ext cx="3274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5EE9FD3-CD23-AC42-8AAE-2B02B4FEA943}"/>
              </a:ext>
            </a:extLst>
          </p:cNvPr>
          <p:cNvSpPr txBox="1"/>
          <p:nvPr/>
        </p:nvSpPr>
        <p:spPr>
          <a:xfrm>
            <a:off x="4939076" y="1522401"/>
            <a:ext cx="51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dirty="0">
                <a:solidFill>
                  <a:srgbClr val="221F00"/>
                </a:solidFill>
                <a:latin typeface="Helvetica Neue"/>
                <a:cs typeface="Helvetica Neue"/>
              </a:rPr>
              <a:t>eAPI</a:t>
            </a:r>
            <a:endParaRPr lang="sv-SE" sz="1200" b="0" i="0" dirty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CC72F11A-8AB7-7B4F-AED9-F698981C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78" y="2951693"/>
            <a:ext cx="8229600" cy="130109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Makes delegation of discrete parts of the configuration possible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Change control and rollback achieved when config is sent through CVP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Firm procedure and review possibilities if integration with ServiceNow is used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Gives traceability and audibility through logs in CVP for performed tasks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4756" y="4537736"/>
            <a:ext cx="2126545" cy="28062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*NOT USED IN THIS DEMO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365" y="127613"/>
            <a:ext cx="877273" cy="7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82B5C8-3836-A449-B95C-FBA1FF40B87D}"/>
              </a:ext>
            </a:extLst>
          </p:cNvPr>
          <p:cNvSpPr txBox="1">
            <a:spLocks/>
          </p:cNvSpPr>
          <p:nvPr/>
        </p:nvSpPr>
        <p:spPr>
          <a:xfrm>
            <a:off x="3618867" y="819665"/>
            <a:ext cx="4361352" cy="593499"/>
          </a:xfrm>
          <a:prstGeom prst="rect">
            <a:avLst/>
          </a:prstGeom>
        </p:spPr>
        <p:txBody>
          <a:bodyPr/>
          <a:lstStyle>
            <a:lvl1pPr algn="l" defTabSz="488186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3"/>
                </a:solidFill>
              </a:rPr>
              <a:t>“Talk is cheap. Show me the code.”*</a:t>
            </a:r>
          </a:p>
        </p:txBody>
      </p:sp>
    </p:spTree>
    <p:extLst>
      <p:ext uri="{BB962C8B-B14F-4D97-AF65-F5344CB8AC3E}">
        <p14:creationId xmlns:p14="http://schemas.microsoft.com/office/powerpoint/2010/main" val="344381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E1634-3FAF-DE45-B501-ED916213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95" y="154215"/>
            <a:ext cx="8801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7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F122A-D788-1B47-9463-3ADC5FAE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34" y="1204423"/>
            <a:ext cx="2544536" cy="2249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023362-2E1B-2E4F-9234-E5271AEF093F}"/>
              </a:ext>
            </a:extLst>
          </p:cNvPr>
          <p:cNvSpPr txBox="1"/>
          <p:nvPr/>
        </p:nvSpPr>
        <p:spPr>
          <a:xfrm>
            <a:off x="4014787" y="569958"/>
            <a:ext cx="111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0" i="0">
                <a:solidFill>
                  <a:srgbClr val="221F00"/>
                </a:solidFill>
                <a:latin typeface="Helvetica Neue"/>
                <a:cs typeface="Helvetica Neue"/>
              </a:rPr>
              <a:t>DIRECT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32854-7156-9844-89FD-508B40F40351}"/>
              </a:ext>
            </a:extLst>
          </p:cNvPr>
          <p:cNvSpPr txBox="1"/>
          <p:nvPr/>
        </p:nvSpPr>
        <p:spPr>
          <a:xfrm>
            <a:off x="3860727" y="3659461"/>
            <a:ext cx="142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>
                <a:solidFill>
                  <a:srgbClr val="221F00"/>
                </a:solidFill>
                <a:latin typeface="Helvetica Neue"/>
                <a:cs typeface="Helvetica Neue"/>
              </a:rPr>
              <a:t>INTERNET</a:t>
            </a:r>
          </a:p>
          <a:p>
            <a:r>
              <a:rPr lang="es-ES" sz="2000">
                <a:solidFill>
                  <a:srgbClr val="221F00"/>
                </a:solidFill>
                <a:latin typeface="Helvetica Neue"/>
                <a:cs typeface="Helvetica Neue"/>
              </a:rPr>
              <a:t>IPSEC</a:t>
            </a:r>
            <a:endParaRPr lang="es-ES" sz="2000" b="0" i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10EBE-0D5C-7347-BFB4-CF6E4E5E8CE4}"/>
              </a:ext>
            </a:extLst>
          </p:cNvPr>
          <p:cNvSpPr txBox="1"/>
          <p:nvPr/>
        </p:nvSpPr>
        <p:spPr>
          <a:xfrm>
            <a:off x="2043113" y="2128919"/>
            <a:ext cx="1256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221F00"/>
                </a:solidFill>
                <a:latin typeface="Helvetica Neue"/>
                <a:cs typeface="Helvetica Neue"/>
              </a:rPr>
              <a:t>NATIVE</a:t>
            </a:r>
            <a:endParaRPr lang="es-ES" sz="2000" b="0" i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16C82-23CE-AD43-93D9-6F7364044466}"/>
              </a:ext>
            </a:extLst>
          </p:cNvPr>
          <p:cNvSpPr txBox="1"/>
          <p:nvPr/>
        </p:nvSpPr>
        <p:spPr>
          <a:xfrm>
            <a:off x="5729970" y="1975031"/>
            <a:ext cx="1256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221F00"/>
                </a:solidFill>
                <a:latin typeface="Helvetica Neue"/>
                <a:cs typeface="Helvetica Neue"/>
              </a:rPr>
              <a:t>3RD PARTY</a:t>
            </a:r>
            <a:endParaRPr lang="es-ES" sz="2000" b="0" i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605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2Y8_AG65awp3SXfScG3Ed4zkR6MfWdOjjQkJKDKhhQEjyNcWXyaWuGHXT7ABXkqWUYklWLT8Wz5KaJJx2JT6JOJJ_ChCpnBU9WrhjpugM7I3lC1rHOGU8z5asLgDcxRbY8uvXw2">
            <a:extLst>
              <a:ext uri="{FF2B5EF4-FFF2-40B4-BE49-F238E27FC236}">
                <a16:creationId xmlns:a16="http://schemas.microsoft.com/office/drawing/2014/main" id="{3A99F8F1-1406-CE47-9109-F0498661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461148"/>
            <a:ext cx="7442200" cy="40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18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6WfhgQOI7C8oWjvhXhHVTuoXSTTI1582yhE8sOINcuVvQeVr1TA5p-rGWVBUMNa-EkENzIc7oJAZ0wiOU8UaAHvrGZaGt6DDSwD_Z4-haINDAJrRO96E0NdrMjnICPxvDbOyMo5b">
            <a:extLst>
              <a:ext uri="{FF2B5EF4-FFF2-40B4-BE49-F238E27FC236}">
                <a16:creationId xmlns:a16="http://schemas.microsoft.com/office/drawing/2014/main" id="{769D34DC-9BEC-D94B-AE86-F876415F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4" y="646157"/>
            <a:ext cx="3912658" cy="31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Z4RMU3UkNo8tc9Lkn73zZ429Vcsb-WLTz3XB3HU7X4sM5I1gF6I11BJoQJa_lNoVHJa4Ej9kRzJGmowq8t5cVipKwHp9GNJIO7kecnROw-NGelZ_vLzr_XvaZ4jnSMZDHGRSWOa0">
            <a:extLst>
              <a:ext uri="{FF2B5EF4-FFF2-40B4-BE49-F238E27FC236}">
                <a16:creationId xmlns:a16="http://schemas.microsoft.com/office/drawing/2014/main" id="{687D2A5F-9888-A045-82FE-8BD05707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08" y="646157"/>
            <a:ext cx="3912659" cy="31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9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2" y="127613"/>
            <a:ext cx="8229600" cy="650015"/>
          </a:xfrm>
          <a:prstGeom prst="rect">
            <a:avLst/>
          </a:prstGeom>
        </p:spPr>
        <p:txBody>
          <a:bodyPr/>
          <a:lstStyle>
            <a:lvl1pPr algn="l" defTabSz="488186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en-IE" sz="2800" dirty="0">
                <a:solidFill>
                  <a:schemeClr val="accent3"/>
                </a:solidFill>
              </a:rPr>
              <a:t>Ok</a:t>
            </a:r>
            <a:r>
              <a:rPr lang="es-ES" sz="2800" dirty="0">
                <a:solidFill>
                  <a:schemeClr val="accent3"/>
                </a:solidFill>
              </a:rPr>
              <a:t>, </a:t>
            </a:r>
            <a:r>
              <a:rPr lang="es-ES" sz="2800" dirty="0" err="1">
                <a:solidFill>
                  <a:schemeClr val="accent3"/>
                </a:solidFill>
              </a:rPr>
              <a:t>I’m</a:t>
            </a:r>
            <a:r>
              <a:rPr lang="es-ES" sz="2800" dirty="0">
                <a:solidFill>
                  <a:schemeClr val="accent3"/>
                </a:solidFill>
              </a:rPr>
              <a:t> </a:t>
            </a:r>
            <a:r>
              <a:rPr lang="es-ES" sz="2800" dirty="0" err="1">
                <a:solidFill>
                  <a:schemeClr val="accent3"/>
                </a:solidFill>
              </a:rPr>
              <a:t>ready</a:t>
            </a:r>
            <a:r>
              <a:rPr lang="es-ES" sz="2800" dirty="0">
                <a:solidFill>
                  <a:schemeClr val="accent3"/>
                </a:solidFill>
              </a:rPr>
              <a:t> to </a:t>
            </a:r>
            <a:r>
              <a:rPr lang="es-ES" sz="2800" dirty="0" err="1">
                <a:solidFill>
                  <a:schemeClr val="accent3"/>
                </a:solidFill>
              </a:rPr>
              <a:t>see</a:t>
            </a:r>
            <a:r>
              <a:rPr lang="es-ES" sz="2800" dirty="0">
                <a:solidFill>
                  <a:schemeClr val="accent3"/>
                </a:solidFill>
              </a:rPr>
              <a:t> </a:t>
            </a:r>
            <a:r>
              <a:rPr lang="es-ES" sz="2800" dirty="0" err="1">
                <a:solidFill>
                  <a:schemeClr val="accent3"/>
                </a:solidFill>
              </a:rPr>
              <a:t>some</a:t>
            </a:r>
            <a:r>
              <a:rPr lang="es-ES" sz="2800" dirty="0">
                <a:solidFill>
                  <a:schemeClr val="accent3"/>
                </a:solidFill>
              </a:rPr>
              <a:t> </a:t>
            </a:r>
            <a:r>
              <a:rPr lang="es-ES" sz="2800" dirty="0" err="1">
                <a:solidFill>
                  <a:schemeClr val="accent3"/>
                </a:solidFill>
              </a:rPr>
              <a:t>action</a:t>
            </a:r>
            <a:r>
              <a:rPr lang="es-ES" sz="2800" dirty="0">
                <a:solidFill>
                  <a:schemeClr val="accent3"/>
                </a:solidFill>
              </a:rPr>
              <a:t> </a:t>
            </a:r>
            <a:r>
              <a:rPr lang="es-ES" sz="2800" dirty="0" err="1">
                <a:solidFill>
                  <a:schemeClr val="accent3"/>
                </a:solidFill>
              </a:rPr>
              <a:t>now</a:t>
            </a:r>
            <a:r>
              <a:rPr lang="mr-IN" sz="2800" dirty="0">
                <a:solidFill>
                  <a:schemeClr val="accent3"/>
                </a:solidFill>
              </a:rPr>
              <a:t>…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6062" y="2424816"/>
            <a:ext cx="3377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0" i="0" dirty="0">
                <a:solidFill>
                  <a:srgbClr val="221F00"/>
                </a:solidFill>
                <a:latin typeface="Helvetica Neue"/>
                <a:cs typeface="Helvetica Neue"/>
              </a:rPr>
              <a:t>RUN!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000" b="1" dirty="0">
                <a:solidFill>
                  <a:srgbClr val="221F00"/>
                </a:solidFill>
                <a:latin typeface="Courier New" charset="0"/>
                <a:ea typeface="Courier New" charset="0"/>
                <a:cs typeface="Courier New" charset="0"/>
              </a:rPr>
              <a:t>terraform </a:t>
            </a:r>
            <a:r>
              <a:rPr lang="en-US" sz="2000" b="1" dirty="0" err="1">
                <a:solidFill>
                  <a:srgbClr val="221F00"/>
                </a:solidFill>
                <a:latin typeface="Courier New" charset="0"/>
                <a:ea typeface="Courier New" charset="0"/>
                <a:cs typeface="Courier New" charset="0"/>
              </a:rPr>
              <a:t>init</a:t>
            </a:r>
            <a:endParaRPr lang="en-US" sz="2000" b="1" dirty="0">
              <a:solidFill>
                <a:srgbClr val="221F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571500" indent="-571500" algn="l">
              <a:buFont typeface="Arial" charset="0"/>
              <a:buChar char="•"/>
            </a:pPr>
            <a:r>
              <a:rPr lang="en-US" sz="2000" b="1" dirty="0">
                <a:solidFill>
                  <a:srgbClr val="221F00"/>
                </a:solidFill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en-US" sz="2000" b="1" i="0" dirty="0">
                <a:solidFill>
                  <a:srgbClr val="221F00"/>
                </a:solidFill>
                <a:latin typeface="Courier New" charset="0"/>
                <a:ea typeface="Courier New" charset="0"/>
                <a:cs typeface="Courier New" charset="0"/>
              </a:rPr>
              <a:t>erraform apply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000" b="1" dirty="0">
                <a:solidFill>
                  <a:srgbClr val="221F00"/>
                </a:solidFill>
                <a:latin typeface="Courier New" charset="0"/>
                <a:ea typeface="Courier New" charset="0"/>
                <a:cs typeface="Courier New" charset="0"/>
              </a:rPr>
              <a:t>terraform destroy</a:t>
            </a:r>
            <a:endParaRPr lang="en-US" sz="2000" b="1" i="0" dirty="0">
              <a:solidFill>
                <a:srgbClr val="221F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785243" y="815927"/>
            <a:ext cx="307262" cy="3784208"/>
          </a:xfrm>
          <a:prstGeom prst="rightBrace">
            <a:avLst>
              <a:gd name="adj1" fmla="val 8333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7" y="737168"/>
            <a:ext cx="4329542" cy="40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6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uWkGV8-leopFRiuOY3q2zwY5YAu3ZiGaeDJ_6raJSYOdiQW4wWKh52f1JDLwm0vQz_p0DsdP9MBCJsTVqEQv4yZfAgd4WaZRjvIY2E1udgF_e-UFZPKElti1CaUjzj8c5Ctvq4eY">
            <a:extLst>
              <a:ext uri="{FF2B5EF4-FFF2-40B4-BE49-F238E27FC236}">
                <a16:creationId xmlns:a16="http://schemas.microsoft.com/office/drawing/2014/main" id="{2BFEC25C-0901-624B-A8D6-7C1A0268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301624"/>
            <a:ext cx="7772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3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qB7LaZNXcOaMI5ErfxPNQOPVINmRyCDZYDm6xYSUM0Aq6iFQnR6cTlTGirFgBjidMhhF-zlmHuasoyYJaJKFu3iMLAkR-Jg-XXo7NahSOwtj3y9DVX9ffO8Vkoj0URynmxMnh0WR">
            <a:extLst>
              <a:ext uri="{FF2B5EF4-FFF2-40B4-BE49-F238E27FC236}">
                <a16:creationId xmlns:a16="http://schemas.microsoft.com/office/drawing/2014/main" id="{326EC328-80B3-A449-98F4-5577C4DC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5350"/>
            <a:ext cx="7924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1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-gOewZmHRs_IJSq-FheiSfh1oQEA6VN1s15JRgCFNpbXxvDyJMoK4denat1PaK6DdH2JMuLkPhIweczaZK5V1mSdZn0_SrEZ30wZOM1wFDYJVl8ZRgV3ej3ksVDdYUicqWLyQDNj">
            <a:extLst>
              <a:ext uri="{FF2B5EF4-FFF2-40B4-BE49-F238E27FC236}">
                <a16:creationId xmlns:a16="http://schemas.microsoft.com/office/drawing/2014/main" id="{29C3F06D-3720-6443-91B0-10A2761E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133350"/>
            <a:ext cx="5418667" cy="19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oogleusercontent.com/1vVDiqV47VaShz4UiUT8asJvB54pDhh37Knjk-6UUljQ2khrLHAvIwM_kXZL9ydCsfG-3D-tOiCt3H9kt_uRhtOznCTPLMpTCAuxx4_7VMxBDpCxcbYq1Mz6jottXh9ZVfy846Sz">
            <a:extLst>
              <a:ext uri="{FF2B5EF4-FFF2-40B4-BE49-F238E27FC236}">
                <a16:creationId xmlns:a16="http://schemas.microsoft.com/office/drawing/2014/main" id="{D3564968-C5DA-7F43-9211-3CDB037E8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6" y="2531531"/>
            <a:ext cx="6002867" cy="22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19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K4oXq8zkNVPXz6GYSoCkdQs7TztkwERy06NIL4bErq5JvrwaPaeep49YlAGvbCynW3NlaR__wrJuVJuOOvh33NtzXg5OZTIWswD6Tp8a8bn6NRQ76d6Nw5a-Dgh3tpAkTgozQMHI">
            <a:extLst>
              <a:ext uri="{FF2B5EF4-FFF2-40B4-BE49-F238E27FC236}">
                <a16:creationId xmlns:a16="http://schemas.microsoft.com/office/drawing/2014/main" id="{E0D7B3A8-40C5-E14F-A710-E53FEDEA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440265"/>
            <a:ext cx="6866466" cy="40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3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7F44D-FFBE-584E-B792-28FB64FCF647}"/>
              </a:ext>
            </a:extLst>
          </p:cNvPr>
          <p:cNvSpPr txBox="1"/>
          <p:nvPr/>
        </p:nvSpPr>
        <p:spPr>
          <a:xfrm>
            <a:off x="254000" y="770467"/>
            <a:ext cx="861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1400">
                <a:solidFill>
                  <a:schemeClr val="accent3"/>
                </a:solidFill>
              </a:rPr>
              <a:t>VEOS-ROUTER-POD1#</a:t>
            </a:r>
            <a:r>
              <a:rPr lang="es-ES" sz="1400" b="1">
                <a:solidFill>
                  <a:schemeClr val="accent3"/>
                </a:solidFill>
              </a:rPr>
              <a:t>show ip route bgp</a:t>
            </a:r>
            <a:r>
              <a:rPr lang="es-ES" sz="1400">
                <a:solidFill>
                  <a:schemeClr val="accent3"/>
                </a:solidFill>
              </a:rPr>
              <a:t> 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br>
              <a:rPr lang="es-ES" sz="1400" b="0">
                <a:solidFill>
                  <a:schemeClr val="accent3"/>
                </a:solidFill>
                <a:effectLst/>
              </a:rPr>
            </a:br>
            <a:r>
              <a:rPr lang="es-ES" sz="1400">
                <a:solidFill>
                  <a:schemeClr val="accent3"/>
                </a:solidFill>
              </a:rPr>
              <a:t>VRF: default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Codes: C - connected, S - static, K - kernel, 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      O - OSPF, IA - OSPF inter area, E1 - OSPF external type 1,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      E2 - OSPF external type 2, N1 - OSPF NSSA external type 1,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      N2 - OSPF NSSA external type2, B I - iBGP, B E - eBGP,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      R - RIP, I L1 - IS-IS level 1, I L2 - IS-IS level 2,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      O3 - OSPFv3, A B - BGP Aggregate, A O - OSPF Summary,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      NG - Nexthop Group Static Route, V - VXLAN Control Service,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      DH - DHCP client installed default route, M - Martian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br>
              <a:rPr lang="es-ES" sz="1400" b="0">
                <a:solidFill>
                  <a:schemeClr val="accent3"/>
                </a:solidFill>
                <a:effectLst/>
              </a:rPr>
            </a:br>
            <a:r>
              <a:rPr lang="es-ES" sz="1400">
                <a:solidFill>
                  <a:schemeClr val="accent3"/>
                </a:solidFill>
              </a:rPr>
              <a:t> B E    </a:t>
            </a:r>
            <a:r>
              <a:rPr lang="es-ES" sz="1400" b="1">
                <a:solidFill>
                  <a:schemeClr val="accent3"/>
                </a:solidFill>
              </a:rPr>
              <a:t>10.123.1.0/24</a:t>
            </a:r>
            <a:r>
              <a:rPr lang="es-ES" sz="1400">
                <a:solidFill>
                  <a:schemeClr val="accent3"/>
                </a:solidFill>
              </a:rPr>
              <a:t> [200/0] via 169.254.1.10, </a:t>
            </a:r>
            <a:r>
              <a:rPr lang="es-ES" sz="1400" b="1">
                <a:solidFill>
                  <a:schemeClr val="accent3"/>
                </a:solidFill>
              </a:rPr>
              <a:t>Tunnel1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B E    </a:t>
            </a:r>
            <a:r>
              <a:rPr lang="es-ES" sz="1400" b="1">
                <a:solidFill>
                  <a:schemeClr val="accent3"/>
                </a:solidFill>
              </a:rPr>
              <a:t>10.123.2.0/24</a:t>
            </a:r>
            <a:r>
              <a:rPr lang="es-ES" sz="1400">
                <a:solidFill>
                  <a:schemeClr val="accent3"/>
                </a:solidFill>
              </a:rPr>
              <a:t> [200/0] via 169.254.1.10, </a:t>
            </a:r>
            <a:r>
              <a:rPr lang="es-ES" sz="1400" b="1">
                <a:solidFill>
                  <a:schemeClr val="accent3"/>
                </a:solidFill>
              </a:rPr>
              <a:t>Tunnel1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400">
                <a:solidFill>
                  <a:schemeClr val="accent3"/>
                </a:solidFill>
              </a:rPr>
              <a:t> B E    </a:t>
            </a:r>
            <a:r>
              <a:rPr lang="es-ES" sz="1400" b="1">
                <a:solidFill>
                  <a:schemeClr val="accent3"/>
                </a:solidFill>
              </a:rPr>
              <a:t>10.234.1.0/24</a:t>
            </a:r>
            <a:r>
              <a:rPr lang="es-ES" sz="1400">
                <a:solidFill>
                  <a:schemeClr val="accent3"/>
                </a:solidFill>
              </a:rPr>
              <a:t> [200/0] via 169.254.2.20, </a:t>
            </a:r>
            <a:r>
              <a:rPr lang="es-ES" sz="1400" b="1">
                <a:solidFill>
                  <a:schemeClr val="accent3"/>
                </a:solidFill>
              </a:rPr>
              <a:t>Tunnel2</a:t>
            </a:r>
            <a:endParaRPr lang="es-ES" sz="1400" b="0">
              <a:solidFill>
                <a:schemeClr val="accent3"/>
              </a:solidFill>
              <a:effectLst/>
            </a:endParaRPr>
          </a:p>
          <a:p>
            <a:pPr algn="l"/>
            <a:br>
              <a:rPr lang="es-ES" sz="1400"/>
            </a:br>
            <a:endParaRPr lang="es-ES" sz="1400" b="0" i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E68D332-38AC-9D4C-850F-D60AF5542005}"/>
              </a:ext>
            </a:extLst>
          </p:cNvPr>
          <p:cNvSpPr/>
          <p:nvPr/>
        </p:nvSpPr>
        <p:spPr>
          <a:xfrm>
            <a:off x="4224866" y="3420533"/>
            <a:ext cx="143933" cy="33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2E0A996-3F2F-364C-A070-EBA7732C9F41}"/>
              </a:ext>
            </a:extLst>
          </p:cNvPr>
          <p:cNvSpPr/>
          <p:nvPr/>
        </p:nvSpPr>
        <p:spPr>
          <a:xfrm>
            <a:off x="4224866" y="3807837"/>
            <a:ext cx="143933" cy="2222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508B2-5786-6A46-8261-8131E387DE78}"/>
              </a:ext>
            </a:extLst>
          </p:cNvPr>
          <p:cNvSpPr txBox="1"/>
          <p:nvPr/>
        </p:nvSpPr>
        <p:spPr>
          <a:xfrm>
            <a:off x="4368799" y="3385578"/>
            <a:ext cx="20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i="0">
                <a:solidFill>
                  <a:srgbClr val="221F00"/>
                </a:solidFill>
                <a:latin typeface="Helvetica Neue"/>
                <a:cs typeface="Helvetica Neue"/>
              </a:rPr>
              <a:t>AWS</a:t>
            </a:r>
            <a:r>
              <a:rPr lang="es-ES" sz="2000" b="0" i="0">
                <a:solidFill>
                  <a:srgbClr val="221F00"/>
                </a:solidFill>
                <a:latin typeface="Helvetica Neue"/>
                <a:cs typeface="Helvetica Neue"/>
              </a:rPr>
              <a:t> prefixes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EF718-058A-FD42-9C07-C3C5A54CAB69}"/>
              </a:ext>
            </a:extLst>
          </p:cNvPr>
          <p:cNvSpPr txBox="1"/>
          <p:nvPr/>
        </p:nvSpPr>
        <p:spPr>
          <a:xfrm>
            <a:off x="4368799" y="3718930"/>
            <a:ext cx="20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i="0">
                <a:solidFill>
                  <a:srgbClr val="221F00"/>
                </a:solidFill>
                <a:latin typeface="Helvetica Neue"/>
                <a:cs typeface="Helvetica Neue"/>
              </a:rPr>
              <a:t>AZURE</a:t>
            </a:r>
            <a:r>
              <a:rPr lang="es-ES" sz="2000" b="0" i="0">
                <a:solidFill>
                  <a:srgbClr val="221F00"/>
                </a:solidFill>
                <a:latin typeface="Helvetica Neue"/>
                <a:cs typeface="Helvetica Neue"/>
              </a:rPr>
              <a:t> prefixes</a:t>
            </a:r>
          </a:p>
        </p:txBody>
      </p:sp>
    </p:spTree>
    <p:extLst>
      <p:ext uri="{BB962C8B-B14F-4D97-AF65-F5344CB8AC3E}">
        <p14:creationId xmlns:p14="http://schemas.microsoft.com/office/powerpoint/2010/main" val="1763237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75D557-2B3D-F343-B2FB-25C85B8F2267}"/>
              </a:ext>
            </a:extLst>
          </p:cNvPr>
          <p:cNvSpPr txBox="1"/>
          <p:nvPr/>
        </p:nvSpPr>
        <p:spPr>
          <a:xfrm>
            <a:off x="287867" y="355600"/>
            <a:ext cx="8627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1200">
                <a:solidFill>
                  <a:schemeClr val="accent3"/>
                </a:solidFill>
              </a:rPr>
              <a:t>acb@acb4q2018:~/mcloud-pod1$ </a:t>
            </a:r>
            <a:r>
              <a:rPr lang="es-ES" sz="1200" b="1">
                <a:solidFill>
                  <a:schemeClr val="accent3"/>
                </a:solidFill>
              </a:rPr>
              <a:t>ping 10.123.1.137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PING 10.123.1.137 (10.123.1.137) 56(84) bytes of data.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10.123.1.137: icmp_seq=1 ttl=62 time=92.4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10.123.1.137: icmp_seq=2 ttl=62 time=92.6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10.123.1.137: icmp_seq=3 ttl=62 time=92.4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10.123.1.137: icmp_seq=4 ttl=62 time=92.3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10.123.1.137: icmp_seq=5 ttl=62 time=92.3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^C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--- 10.123.1.137 ping statistics ---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5 packets transmitted, 5 received, 0% packet loss, time 4001ms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rtt min/avg/max/mdev = 92.347/92.468/92.681/0.352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br>
              <a:rPr lang="es-ES" sz="1200" b="0">
                <a:solidFill>
                  <a:schemeClr val="accent3"/>
                </a:solidFill>
                <a:effectLst/>
              </a:rPr>
            </a:br>
            <a:r>
              <a:rPr lang="es-ES" sz="1200">
                <a:solidFill>
                  <a:schemeClr val="accent3"/>
                </a:solidFill>
              </a:rPr>
              <a:t>acb@acb4q2018:~/mcloud-pod1$ </a:t>
            </a:r>
            <a:r>
              <a:rPr lang="es-ES" sz="1200" b="1">
                <a:solidFill>
                  <a:schemeClr val="accent3"/>
                </a:solidFill>
              </a:rPr>
              <a:t>ping 10.234.1.4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PING 10.234.1.4 (10.234.1.4) 56(84) bytes of data.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10.234.1.4: icmp_seq=1 ttl=62 time=3.57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10.234.1.4: icmp_seq=2 ttl=62 time=2.97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10.234.1.4: icmp_seq=3 ttl=62 time=3.75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64 bytes from 10.234.1.4: icmp_seq=4 ttl=62 time=3.30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^C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--- 10.234.1.4 ping statistics ---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4 packets transmitted, 4 received, 0% packet loss, time 3004ms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 rtl="0"/>
            <a:r>
              <a:rPr lang="es-ES" sz="1200">
                <a:solidFill>
                  <a:schemeClr val="accent3"/>
                </a:solidFill>
              </a:rPr>
              <a:t>rtt min/avg/max/mdev = 2.978/3.403/3.752/0.300 ms</a:t>
            </a:r>
            <a:endParaRPr lang="es-ES" sz="1200" b="0">
              <a:solidFill>
                <a:schemeClr val="accent3"/>
              </a:solidFill>
              <a:effectLst/>
            </a:endParaRPr>
          </a:p>
          <a:p>
            <a:pPr algn="l"/>
            <a:br>
              <a:rPr lang="es-ES" sz="1200"/>
            </a:br>
            <a:endParaRPr lang="es-ES" sz="1200" b="0" i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3183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7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14" y="652378"/>
            <a:ext cx="1446662" cy="130497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88721"/>
              </p:ext>
            </p:extLst>
          </p:nvPr>
        </p:nvGraphicFramePr>
        <p:xfrm>
          <a:off x="581161" y="2192028"/>
          <a:ext cx="7857368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accent3"/>
                          </a:solidFill>
                        </a:rPr>
                        <a:t>Ansible</a:t>
                      </a:r>
                      <a:endParaRPr lang="en-US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881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accent3"/>
                          </a:solidFill>
                        </a:rPr>
                        <a:t>Terraform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881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accent3"/>
                          </a:solidFill>
                        </a:rPr>
                        <a:t>CloudFormation</a:t>
                      </a:r>
                      <a:endParaRPr lang="en-US" b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Syntax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YAML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HCL / 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JSON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State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Manage already created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Providers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36" y="652378"/>
            <a:ext cx="1383071" cy="131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083" y="620723"/>
            <a:ext cx="1251726" cy="14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0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>
                <a:solidFill>
                  <a:schemeClr val="accent3"/>
                </a:solidFill>
              </a:rPr>
              <a:t>Hybrid Multi-Cloud orchestration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8" name="Google Shape;4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6586" y="1723647"/>
            <a:ext cx="643605" cy="5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65" y="1723647"/>
            <a:ext cx="666959" cy="601638"/>
          </a:xfrm>
          <a:prstGeom prst="rect">
            <a:avLst/>
          </a:prstGeom>
        </p:spPr>
      </p:pic>
      <p:pic>
        <p:nvPicPr>
          <p:cNvPr id="32" name="Shape 67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843" y="2628749"/>
            <a:ext cx="1146175" cy="81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59;p107" descr="vEOSRouter Icon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606" y="2876310"/>
            <a:ext cx="590138" cy="52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345" y="1629374"/>
            <a:ext cx="1333589" cy="670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651" y="1604860"/>
            <a:ext cx="1573800" cy="573238"/>
          </a:xfrm>
          <a:prstGeom prst="rect">
            <a:avLst/>
          </a:prstGeom>
        </p:spPr>
      </p:pic>
      <p:pic>
        <p:nvPicPr>
          <p:cNvPr id="34" name="Shape 601">
            <a:extLst>
              <a:ext uri="{FF2B5EF4-FFF2-40B4-BE49-F238E27FC236}">
                <a16:creationId xmlns:a16="http://schemas.microsoft.com/office/drawing/2014/main" id="{BF8D06EB-F8B4-5A4A-955D-C0B5362487F7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859" y="2825615"/>
            <a:ext cx="393272" cy="38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609" descr="https://www.caro.net/images/diagrams/vmware-datacenter-logo.png">
            <a:extLst>
              <a:ext uri="{FF2B5EF4-FFF2-40B4-BE49-F238E27FC236}">
                <a16:creationId xmlns:a16="http://schemas.microsoft.com/office/drawing/2014/main" id="{2FE75DF9-7625-1644-9446-837DEE311D84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33" y="3212563"/>
            <a:ext cx="861322" cy="2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598">
            <a:extLst>
              <a:ext uri="{FF2B5EF4-FFF2-40B4-BE49-F238E27FC236}">
                <a16:creationId xmlns:a16="http://schemas.microsoft.com/office/drawing/2014/main" id="{DBB2C229-CC90-A44F-8EE1-5151335B34AE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096" y="2889973"/>
            <a:ext cx="724910" cy="49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78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6395" y="858129"/>
            <a:ext cx="37138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Helvetica Neue"/>
                <a:cs typeface="Helvetica Neue"/>
              </a:rPr>
              <a:t>Use </a:t>
            </a:r>
            <a:r>
              <a:rPr lang="en-US" sz="2000" b="0" i="0" dirty="0">
                <a:solidFill>
                  <a:schemeClr val="accent3"/>
                </a:solidFill>
                <a:latin typeface="Helvetica Neue"/>
                <a:cs typeface="Helvetica Neue"/>
              </a:rPr>
              <a:t>Terraform to orchestrate hybrid multi-</a:t>
            </a:r>
            <a:r>
              <a:rPr lang="en-US" sz="2000" dirty="0">
                <a:solidFill>
                  <a:schemeClr val="accent3"/>
                </a:solidFill>
                <a:latin typeface="Helvetica Neue"/>
                <a:cs typeface="Helvetica Neue"/>
              </a:rPr>
              <a:t>C</a:t>
            </a:r>
            <a:r>
              <a:rPr lang="en-US" sz="2000" b="0" i="0" dirty="0">
                <a:solidFill>
                  <a:schemeClr val="accent3"/>
                </a:solidFill>
                <a:latin typeface="Helvetica Neue"/>
                <a:cs typeface="Helvetica Neue"/>
              </a:rPr>
              <a:t>loud deployments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Helvetica Neue"/>
                <a:cs typeface="Helvetica Neue"/>
              </a:rPr>
              <a:t>Use CVP API to configure vEOS Routers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0" i="0" dirty="0">
                <a:solidFill>
                  <a:schemeClr val="accent3"/>
                </a:solidFill>
                <a:latin typeface="Helvetica Neue"/>
                <a:cs typeface="Helvetica Neue"/>
              </a:rPr>
              <a:t>Use </a:t>
            </a:r>
            <a:r>
              <a:rPr lang="en-US" sz="2000" b="0" i="0" dirty="0" err="1">
                <a:solidFill>
                  <a:schemeClr val="accent3"/>
                </a:solidFill>
                <a:latin typeface="Helvetica Neue"/>
                <a:cs typeface="Helvetica Neue"/>
              </a:rPr>
              <a:t>Ansible</a:t>
            </a:r>
            <a:r>
              <a:rPr lang="en-US" sz="2000" b="0" i="0" dirty="0">
                <a:solidFill>
                  <a:schemeClr val="accent3"/>
                </a:solidFill>
                <a:latin typeface="Helvetica Neue"/>
                <a:cs typeface="Helvetica Neue"/>
              </a:rPr>
              <a:t> to configure vEOS Router (or any third party), integrated into Terraform.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b="0" i="0" dirty="0">
              <a:solidFill>
                <a:srgbClr val="221F00"/>
              </a:solidFill>
              <a:latin typeface="Helvetica Neue"/>
              <a:cs typeface="Helvetica Neue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2" y="127613"/>
            <a:ext cx="8229600" cy="650015"/>
          </a:xfrm>
          <a:prstGeom prst="rect">
            <a:avLst/>
          </a:prstGeom>
        </p:spPr>
        <p:txBody>
          <a:bodyPr/>
          <a:lstStyle>
            <a:lvl1pPr algn="l" defTabSz="488186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en-IE" sz="2800" dirty="0">
                <a:solidFill>
                  <a:schemeClr val="accent3"/>
                </a:solidFill>
              </a:rPr>
              <a:t>Hybrid Multi-Cloud orchestration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7" y="737168"/>
            <a:ext cx="4329542" cy="40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4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394" y="1722107"/>
            <a:ext cx="3905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1155CC"/>
                </a:solidFill>
                <a:latin typeface="Arial" charset="0"/>
                <a:hlinkClick r:id="rId2"/>
              </a:rPr>
              <a:t>https://github.com/networkop/tf-mcloud-demo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603" y="2745297"/>
            <a:ext cx="3149681" cy="2064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70722" y="2392538"/>
            <a:ext cx="2868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1155CC"/>
                </a:solidFill>
                <a:latin typeface="Arial" charset="0"/>
                <a:hlinkClick r:id="rId2"/>
              </a:rPr>
              <a:t>https://github.com/networkop/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>
            <a:off x="4785243" y="815926"/>
            <a:ext cx="293194" cy="2356151"/>
          </a:xfrm>
          <a:prstGeom prst="rightBrace">
            <a:avLst>
              <a:gd name="adj1" fmla="val 8333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9807" y="2046378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solidFill>
                  <a:schemeClr val="accent3"/>
                </a:solidFill>
                <a:latin typeface="Helvetica Neue"/>
                <a:cs typeface="Helvetica Neue"/>
              </a:rPr>
              <a:t>A lot more </a:t>
            </a:r>
            <a:r>
              <a:rPr lang="en-US" sz="1800" b="0" i="0">
                <a:solidFill>
                  <a:schemeClr val="accent3"/>
                </a:solidFill>
                <a:latin typeface="Helvetica Neue"/>
                <a:cs typeface="Helvetica Neue"/>
              </a:rPr>
              <a:t>of really good </a:t>
            </a:r>
            <a:r>
              <a:rPr lang="en-US" sz="1800" b="0" i="0" dirty="0">
                <a:solidFill>
                  <a:schemeClr val="accent3"/>
                </a:solidFill>
                <a:latin typeface="Helvetica Neue"/>
                <a:cs typeface="Helvetica Neue"/>
              </a:rPr>
              <a:t>stuff here: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2" y="127613"/>
            <a:ext cx="8229600" cy="650015"/>
          </a:xfrm>
          <a:prstGeom prst="rect">
            <a:avLst/>
          </a:prstGeom>
        </p:spPr>
        <p:txBody>
          <a:bodyPr/>
          <a:lstStyle>
            <a:lvl1pPr algn="l" defTabSz="488186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en-IE" sz="2800">
                <a:solidFill>
                  <a:schemeClr val="accent3"/>
                </a:solidFill>
              </a:rPr>
              <a:t>Hybrid Multi-Cloud orchestration demo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57" y="737168"/>
            <a:ext cx="4329542" cy="40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1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 txBox="1">
            <a:spLocks noGrp="1"/>
          </p:cNvSpPr>
          <p:nvPr>
            <p:ph type="body" idx="1"/>
          </p:nvPr>
        </p:nvSpPr>
        <p:spPr>
          <a:xfrm>
            <a:off x="457202" y="880107"/>
            <a:ext cx="8229600" cy="371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25" tIns="48800" rIns="97625" bIns="48800" anchor="t" anchorCtr="0">
            <a:noAutofit/>
          </a:bodyPr>
          <a:lstStyle/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665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CVP API can be used directly using http calls with POST method sending JSON data</a:t>
            </a:r>
            <a:endParaRPr dirty="0">
              <a:solidFill>
                <a:schemeClr val="accent3"/>
              </a:solidFill>
            </a:endParaRPr>
          </a:p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665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RESTful HTTP methods and needed JSON data structures can be found at </a:t>
            </a:r>
            <a:r>
              <a:rPr lang="en-US" b="0" i="0" u="sng" strike="noStrike" cap="none" dirty="0">
                <a:solidFill>
                  <a:schemeClr val="hlink"/>
                </a:solidFill>
                <a:ea typeface="Helvetica Neue"/>
                <a:cs typeface="Helvetica Neue"/>
                <a:sym typeface="Helvetica Neue"/>
                <a:hlinkClick r:id="rId3"/>
              </a:rPr>
              <a:t>http://&lt;insert_your_CVP_IP_HERE&gt;/web/api</a:t>
            </a:r>
            <a:endParaRPr b="0" i="0" u="none" strike="noStrike" cap="none" dirty="0">
              <a:solidFill>
                <a:schemeClr val="dk1"/>
              </a:solidFill>
              <a:ea typeface="Helvetica Neue"/>
              <a:cs typeface="Helvetica Neue"/>
              <a:sym typeface="Helvetica Neue"/>
            </a:endParaRPr>
          </a:p>
          <a:p>
            <a:pPr marL="229743" lvl="0" indent="-229743">
              <a:lnSpc>
                <a:spcPct val="90000"/>
              </a:lnSpc>
              <a:spcBef>
                <a:spcPts val="450"/>
              </a:spcBef>
              <a:buSzPts val="1665"/>
            </a:pPr>
            <a:r>
              <a:rPr lang="en-US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Can be cumbersome to use the CVP API direct so </a:t>
            </a:r>
            <a:r>
              <a:rPr lang="en-US" dirty="0">
                <a:solidFill>
                  <a:schemeClr val="accent3"/>
                </a:solidFill>
              </a:rPr>
              <a:t>CVP RAC </a:t>
            </a:r>
            <a:r>
              <a:rPr lang="en-US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wrapper is available to simplify</a:t>
            </a:r>
          </a:p>
          <a:p>
            <a:pPr marL="229743" lvl="0" indent="-229743">
              <a:lnSpc>
                <a:spcPct val="90000"/>
              </a:lnSpc>
              <a:spcBef>
                <a:spcPts val="450"/>
              </a:spcBef>
              <a:buSzPts val="1665"/>
            </a:pPr>
            <a:r>
              <a:rPr lang="en-US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CVP RAC is created and maintained by Arista </a:t>
            </a:r>
          </a:p>
          <a:p>
            <a:pPr marL="229743" lvl="0" indent="-229743">
              <a:lnSpc>
                <a:spcPct val="90000"/>
              </a:lnSpc>
              <a:spcBef>
                <a:spcPts val="450"/>
              </a:spcBef>
              <a:buSzPts val="1665"/>
            </a:pPr>
            <a:r>
              <a:rPr lang="en-US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CVP RAC exists for several languages like Python, Ruby and GO</a:t>
            </a:r>
            <a:endParaRPr dirty="0">
              <a:solidFill>
                <a:schemeClr val="accent3"/>
              </a:solidFill>
            </a:endParaRPr>
          </a:p>
          <a:p>
            <a:pPr marL="229743" marR="0" lvl="0" indent="-22974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665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Everything that can be done in CVP GUI can be done via the API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/>
          </p:nvPr>
        </p:nvSpPr>
        <p:spPr>
          <a:xfrm>
            <a:off x="457202" y="127613"/>
            <a:ext cx="8229600" cy="65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25" tIns="48800" rIns="97625" bIns="48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</a:pPr>
            <a:r>
              <a:rPr lang="en-US" sz="25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Arista CloudVision APIs</a:t>
            </a:r>
            <a:endParaRPr sz="2500" b="0" i="0" u="none" strike="noStrike" cap="none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9" name="Google Shape;479;p27"/>
          <p:cNvPicPr preferRelativeResize="0"/>
          <p:nvPr/>
        </p:nvPicPr>
        <p:blipFill rotWithShape="1">
          <a:blip r:embed="rId4">
            <a:alphaModFix/>
          </a:blip>
          <a:srcRect t="18755" b="-1303"/>
          <a:stretch/>
        </p:blipFill>
        <p:spPr>
          <a:xfrm>
            <a:off x="7821574" y="149311"/>
            <a:ext cx="1063983" cy="6066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8474" y="4044742"/>
            <a:ext cx="5139239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743" indent="-229743" algn="l" defTabSz="914400" rtl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ts val="1665"/>
              <a:buFont typeface="Arial"/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https://github.com/aristanetworks/cvprac</a:t>
            </a: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9743" indent="-229743" algn="l" defTabSz="914400" rtl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ts val="1665"/>
              <a:buFont typeface="Arial"/>
              <a:buNone/>
            </a:pPr>
            <a:r>
              <a:rPr lang="en-US" sz="1800" dirty="0">
                <a:solidFill>
                  <a:srgbClr val="221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</a:t>
            </a:r>
            <a:r>
              <a:rPr lang="en-US" sz="1800" dirty="0" err="1">
                <a:solidFill>
                  <a:srgbClr val="221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github.com</a:t>
            </a:r>
            <a:r>
              <a:rPr lang="en-US" sz="1800" dirty="0">
                <a:solidFill>
                  <a:srgbClr val="221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/</a:t>
            </a:r>
            <a:r>
              <a:rPr lang="en-US" sz="1800" dirty="0" err="1">
                <a:solidFill>
                  <a:srgbClr val="221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networkop</a:t>
            </a:r>
            <a:r>
              <a:rPr lang="en-US" sz="1800" dirty="0">
                <a:solidFill>
                  <a:srgbClr val="221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/terraform-</a:t>
            </a:r>
            <a:r>
              <a:rPr lang="en-US" sz="1800" dirty="0" err="1">
                <a:solidFill>
                  <a:srgbClr val="221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cvp</a:t>
            </a:r>
            <a:endParaRPr lang="en-US" sz="1800" dirty="0">
              <a:solidFill>
                <a:srgbClr val="221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526860" y="4420313"/>
            <a:ext cx="1043872" cy="250853"/>
          </a:xfrm>
          <a:prstGeom prst="lef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5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876" y="4248317"/>
            <a:ext cx="617609" cy="5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B73EDB-5082-B94B-8203-6B1DA171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27613"/>
            <a:ext cx="8229600" cy="6500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Arista </a:t>
            </a:r>
            <a:r>
              <a:rPr lang="en-US" dirty="0" err="1">
                <a:solidFill>
                  <a:schemeClr val="accent3"/>
                </a:solidFill>
              </a:rPr>
              <a:t>CloudVision</a:t>
            </a:r>
            <a:r>
              <a:rPr lang="en-US" dirty="0">
                <a:solidFill>
                  <a:schemeClr val="accent3"/>
                </a:solidFill>
              </a:rPr>
              <a:t> APIs</a:t>
            </a:r>
            <a:endParaRPr lang="sv-SE" dirty="0">
              <a:solidFill>
                <a:schemeClr val="accent3"/>
              </a:solidFill>
            </a:endParaRPr>
          </a:p>
        </p:txBody>
      </p:sp>
      <p:pic>
        <p:nvPicPr>
          <p:cNvPr id="6" name="Shape 59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55" b="-1304"/>
          <a:stretch/>
        </p:blipFill>
        <p:spPr>
          <a:xfrm>
            <a:off x="673770" y="3022334"/>
            <a:ext cx="1668377" cy="95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31" y="777628"/>
            <a:ext cx="5691499" cy="1594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306" y="1488719"/>
            <a:ext cx="5947873" cy="3290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Bent-Up Arrow 9"/>
          <p:cNvSpPr/>
          <p:nvPr/>
        </p:nvSpPr>
        <p:spPr>
          <a:xfrm rot="10800000" flipH="1">
            <a:off x="7737070" y="846931"/>
            <a:ext cx="384561" cy="620087"/>
          </a:xfrm>
          <a:prstGeom prst="bentUp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5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8232" r="229" b="71569"/>
          <a:stretch/>
        </p:blipFill>
        <p:spPr>
          <a:xfrm>
            <a:off x="6105207" y="212959"/>
            <a:ext cx="1612232" cy="111297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5446295" y="212959"/>
            <a:ext cx="658912" cy="72745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46295" y="1103195"/>
            <a:ext cx="658912" cy="22274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1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"/>
          <p:cNvSpPr txBox="1">
            <a:spLocks noGrp="1"/>
          </p:cNvSpPr>
          <p:nvPr>
            <p:ph type="title"/>
          </p:nvPr>
        </p:nvSpPr>
        <p:spPr>
          <a:xfrm>
            <a:off x="457202" y="127613"/>
            <a:ext cx="8229600" cy="65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25" tIns="48800" rIns="97625" bIns="48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</a:pPr>
            <a:r>
              <a:rPr lang="en-US" sz="2800" b="0" i="0" u="none" strike="noStrike" cap="none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What is Terraform?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494" name="Google Shape;494;p29"/>
          <p:cNvSpPr txBox="1">
            <a:spLocks noGrp="1"/>
          </p:cNvSpPr>
          <p:nvPr>
            <p:ph type="body" idx="1"/>
          </p:nvPr>
        </p:nvSpPr>
        <p:spPr>
          <a:xfrm>
            <a:off x="457201" y="991617"/>
            <a:ext cx="8403577" cy="371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25" tIns="48800" rIns="97625" bIns="48800" anchor="t" anchorCtr="0">
            <a:noAutofit/>
          </a:bodyPr>
          <a:lstStyle/>
          <a:p>
            <a:pPr marL="400050" indent="-28575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</a:pP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Infrastructure as code </a:t>
            </a:r>
          </a:p>
          <a:p>
            <a:pPr marL="400050" indent="-28575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</a:pP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A tool to manage virtual server life cycles (AWS, Azure, VMWare, etc.)</a:t>
            </a:r>
          </a:p>
          <a:p>
            <a:pPr marL="400050" indent="-28575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</a:pP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A tool to manage supporting services (DNS, Email)</a:t>
            </a:r>
          </a:p>
          <a:p>
            <a:pPr marL="400050" indent="-28575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</a:pP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A tool to manage system </a:t>
            </a:r>
            <a:r>
              <a:rPr lang="en-US" sz="2200" dirty="0" err="1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servies</a:t>
            </a: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 (MySQL, PostgreSQL)</a:t>
            </a:r>
          </a:p>
          <a:p>
            <a:pPr marL="400050" indent="-28575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</a:pP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Configuration files can be JSON or HCL (</a:t>
            </a:r>
            <a:r>
              <a:rPr lang="en-US" sz="2200" b="1" dirty="0" err="1">
                <a:solidFill>
                  <a:schemeClr val="accent3"/>
                </a:solidFill>
              </a:rPr>
              <a:t>HashiCorp</a:t>
            </a:r>
            <a:r>
              <a:rPr lang="en-US" sz="2200" dirty="0">
                <a:solidFill>
                  <a:schemeClr val="accent3"/>
                </a:solidFill>
              </a:rPr>
              <a:t> configuration language)</a:t>
            </a:r>
            <a:endParaRPr lang="en-US" sz="2200" dirty="0">
              <a:solidFill>
                <a:schemeClr val="accent3"/>
              </a:solidFill>
              <a:ea typeface="Helvetica Neue"/>
              <a:cs typeface="Helvetica Neue"/>
              <a:sym typeface="Helvetica Neue"/>
            </a:endParaRPr>
          </a:p>
          <a:p>
            <a:pPr marL="400050" indent="-28575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</a:pP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Created by </a:t>
            </a:r>
            <a:r>
              <a:rPr lang="en-US" sz="2200" dirty="0" err="1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Hashicorp</a:t>
            </a: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 (Vagrant, Vault, et al.)</a:t>
            </a:r>
          </a:p>
          <a:p>
            <a:pPr marL="400050" indent="-28575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6187E5"/>
              </a:buClr>
              <a:buSzPts val="1800"/>
            </a:pPr>
            <a:r>
              <a:rPr lang="en-US" sz="22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Written in Go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692" y="213735"/>
            <a:ext cx="906581" cy="817792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4037926" y="1136723"/>
            <a:ext cx="1011504" cy="255107"/>
          </a:xfrm>
          <a:prstGeom prst="lef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5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1200" y="1056129"/>
            <a:ext cx="4071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This is exactly what this demo is about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87603"/>
      </p:ext>
    </p:extLst>
  </p:cSld>
  <p:clrMapOvr>
    <a:masterClrMapping/>
  </p:clrMapOvr>
</p:sld>
</file>

<file path=ppt/theme/theme1.xml><?xml version="1.0" encoding="utf-8"?>
<a:theme xmlns:a="http://schemas.openxmlformats.org/drawingml/2006/main" name="Arista Light Template 2014">
  <a:themeElements>
    <a:clrScheme name="Arista Pallette 2019">
      <a:dk1>
        <a:srgbClr val="58595A"/>
      </a:dk1>
      <a:lt1>
        <a:srgbClr val="FFFFFF"/>
      </a:lt1>
      <a:dk2>
        <a:srgbClr val="16315B"/>
      </a:dk2>
      <a:lt2>
        <a:srgbClr val="EEECE1"/>
      </a:lt2>
      <a:accent1>
        <a:srgbClr val="25678D"/>
      </a:accent1>
      <a:accent2>
        <a:srgbClr val="5588B7"/>
      </a:accent2>
      <a:accent3>
        <a:srgbClr val="221F20"/>
      </a:accent3>
      <a:accent4>
        <a:srgbClr val="E0872C"/>
      </a:accent4>
      <a:accent5>
        <a:srgbClr val="E8D754"/>
      </a:accent5>
      <a:accent6>
        <a:srgbClr val="ACC37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270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noFill/>
        </a:ln>
      </a:spPr>
      <a:bodyPr wrap="square" rtlCol="0">
        <a:spAutoFit/>
      </a:bodyPr>
      <a:lstStyle>
        <a:defPPr algn="l">
          <a:defRPr sz="1800" b="0" i="0" dirty="0" smtClean="0">
            <a:solidFill>
              <a:srgbClr val="163058"/>
            </a:solidFill>
            <a:latin typeface="Helvetica Neue"/>
            <a:cs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EA CB 2Q19 Template" id="{6DE9AC97-3C62-4043-A3A9-6AA95A64057B}" vid="{EE89EE4C-BBFD-3940-9CB0-9EDAAEA725FA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Arista Light Template 2014</Template>
  <TotalTime>19549</TotalTime>
  <Words>839</Words>
  <Application>Microsoft Macintosh PowerPoint</Application>
  <PresentationFormat>On-screen Show (16:9)</PresentationFormat>
  <Paragraphs>168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ヒラギノ角ゴ ProN W3</vt:lpstr>
      <vt:lpstr>Arial</vt:lpstr>
      <vt:lpstr>Courier New</vt:lpstr>
      <vt:lpstr>Gill Sans</vt:lpstr>
      <vt:lpstr>Gill Sans Light</vt:lpstr>
      <vt:lpstr>Helvetica Neue</vt:lpstr>
      <vt:lpstr>Helvetica Neue Light</vt:lpstr>
      <vt:lpstr>Helvetica Neue Medium</vt:lpstr>
      <vt:lpstr>Lucida Grande</vt:lpstr>
      <vt:lpstr>Mangal</vt:lpstr>
      <vt:lpstr>Merriweather Sans</vt:lpstr>
      <vt:lpstr>Wingdings</vt:lpstr>
      <vt:lpstr>Arista Light Template 2014</vt:lpstr>
      <vt:lpstr>HYBRID MULTICLOUD ORCHESTRATION</vt:lpstr>
      <vt:lpstr>PowerPoint Presentation</vt:lpstr>
      <vt:lpstr>PowerPoint Presentation</vt:lpstr>
      <vt:lpstr>Hybrid Multi-Cloud orchestration</vt:lpstr>
      <vt:lpstr>PowerPoint Presentation</vt:lpstr>
      <vt:lpstr>PowerPoint Presentation</vt:lpstr>
      <vt:lpstr>Arista CloudVision APIs</vt:lpstr>
      <vt:lpstr>Arista CloudVision APIs</vt:lpstr>
      <vt:lpstr>What is Terraform?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Ansible?</vt:lpstr>
      <vt:lpstr>Ansible Modules</vt:lpstr>
      <vt:lpstr>Ansible CVP Integration*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Dacquay</dc:creator>
  <cp:lastModifiedBy>Microsoft Office User</cp:lastModifiedBy>
  <cp:revision>177</cp:revision>
  <dcterms:created xsi:type="dcterms:W3CDTF">2019-03-25T17:59:51Z</dcterms:created>
  <dcterms:modified xsi:type="dcterms:W3CDTF">2019-10-09T09:19:28Z</dcterms:modified>
</cp:coreProperties>
</file>