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  <p:sldMasterId id="2147483735" r:id="rId2"/>
  </p:sldMasterIdLst>
  <p:notesMasterIdLst>
    <p:notesMasterId r:id="rId29"/>
  </p:notesMasterIdLst>
  <p:handoutMasterIdLst>
    <p:handoutMasterId r:id="rId30"/>
  </p:handoutMasterIdLst>
  <p:sldIdLst>
    <p:sldId id="526" r:id="rId3"/>
    <p:sldId id="530" r:id="rId4"/>
    <p:sldId id="509" r:id="rId5"/>
    <p:sldId id="512" r:id="rId6"/>
    <p:sldId id="510" r:id="rId7"/>
    <p:sldId id="511" r:id="rId8"/>
    <p:sldId id="521" r:id="rId9"/>
    <p:sldId id="522" r:id="rId10"/>
    <p:sldId id="513" r:id="rId11"/>
    <p:sldId id="501" r:id="rId12"/>
    <p:sldId id="514" r:id="rId13"/>
    <p:sldId id="515" r:id="rId14"/>
    <p:sldId id="528" r:id="rId15"/>
    <p:sldId id="502" r:id="rId16"/>
    <p:sldId id="516" r:id="rId17"/>
    <p:sldId id="529" r:id="rId18"/>
    <p:sldId id="503" r:id="rId19"/>
    <p:sldId id="504" r:id="rId20"/>
    <p:sldId id="517" r:id="rId21"/>
    <p:sldId id="524" r:id="rId22"/>
    <p:sldId id="525" r:id="rId23"/>
    <p:sldId id="505" r:id="rId24"/>
    <p:sldId id="507" r:id="rId25"/>
    <p:sldId id="508" r:id="rId26"/>
    <p:sldId id="527" r:id="rId27"/>
    <p:sldId id="31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27E"/>
    <a:srgbClr val="2E686C"/>
    <a:srgbClr val="56504B"/>
    <a:srgbClr val="67605B"/>
    <a:srgbClr val="79726D"/>
    <a:srgbClr val="8B8580"/>
    <a:srgbClr val="FCFBFA"/>
    <a:srgbClr val="E5DBBE"/>
    <a:srgbClr val="41817E"/>
    <a:srgbClr val="4F8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86397"/>
  </p:normalViewPr>
  <p:slideViewPr>
    <p:cSldViewPr snapToGrid="0">
      <p:cViewPr varScale="1">
        <p:scale>
          <a:sx n="88" d="100"/>
          <a:sy n="88" d="100"/>
        </p:scale>
        <p:origin x="880" y="192"/>
      </p:cViewPr>
      <p:guideLst/>
    </p:cSldViewPr>
  </p:slideViewPr>
  <p:outlineViewPr>
    <p:cViewPr>
      <p:scale>
        <a:sx n="33" d="100"/>
        <a:sy n="33" d="100"/>
      </p:scale>
      <p:origin x="0" y="-21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6" d="100"/>
          <a:sy n="136" d="100"/>
        </p:scale>
        <p:origin x="307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EA5244-BC3A-7A4D-B9E6-B928720290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B08D4-33FD-AB4E-971F-C23E61AE92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0BDEF-5E46-4C38-97AE-078FE78545A2}" type="datetime1">
              <a:rPr lang="en-US" smtClean="0"/>
              <a:t>10/9/19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749FB-11A2-4844-A3E2-6409BDCA4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54BFF-84E0-DD4D-AA95-9000411895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3F28C-7873-F94D-89B6-7E3636EF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6506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B5D8F-9D9D-4173-A9BF-1ACE61BA05F2}" type="datetime1">
              <a:rPr lang="en-US" smtClean="0"/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C16FB-9D68-C74B-AABD-CDFC2ED74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8842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198333D-FF3E-E64D-8889-26B8EFCA2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495E0F7-BDCD-40B6-ADD2-43E4A94DF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5429" y="3138723"/>
            <a:ext cx="4421144" cy="5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E879062-D42A-C24B-9506-CFFED71D4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/>
          <a:stretch/>
        </p:blipFill>
        <p:spPr>
          <a:xfrm>
            <a:off x="0" y="254000"/>
            <a:ext cx="5133848" cy="662610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BD2CF4-1E90-A941-8678-001223FD41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4000"/>
            <a:ext cx="5133848" cy="6626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5F6A82-2EA7-8C4D-A6E5-04849642E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660ACC2F-3202-B843-8CCE-6D68B1FA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0545" y="4661231"/>
            <a:ext cx="6315978" cy="218094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63B99ECC-6BAB-0F46-88DB-26AE80C343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0545" y="4952092"/>
            <a:ext cx="6315978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38A1ED2B-730F-DB4F-8E69-07241B0A49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0545" y="1850640"/>
            <a:ext cx="6315978" cy="225153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32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4BA13B-C4E1-6147-9655-829168E5E266}"/>
              </a:ext>
            </a:extLst>
          </p:cNvPr>
          <p:cNvSpPr/>
          <p:nvPr userDrawn="1"/>
        </p:nvSpPr>
        <p:spPr>
          <a:xfrm>
            <a:off x="5430546" y="4342634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EAECEC9-004F-624F-96D0-64C7FD4409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621" y="6349718"/>
            <a:ext cx="386443" cy="365125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B74B7-684A-0343-AB5E-04DBC7A25953}"/>
              </a:ext>
            </a:extLst>
          </p:cNvPr>
          <p:cNvSpPr txBox="1"/>
          <p:nvPr userDrawn="1"/>
        </p:nvSpPr>
        <p:spPr>
          <a:xfrm>
            <a:off x="944517" y="6415801"/>
            <a:ext cx="598442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Confidential – Oracle Internal/Restricted/Highly Restricted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238AF8-3EBB-8C42-9D7F-306684D525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Quote with pictur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able, elephant, clothing&#10;&#10;Description automatically generated">
            <a:extLst>
              <a:ext uri="{FF2B5EF4-FFF2-40B4-BE49-F238E27FC236}">
                <a16:creationId xmlns:a16="http://schemas.microsoft.com/office/drawing/2014/main" id="{E7EFAFBA-C533-AF47-8C5A-87A15797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203EF7-0022-9042-AE87-EABCBB9B126E}"/>
              </a:ext>
            </a:extLst>
          </p:cNvPr>
          <p:cNvSpPr/>
          <p:nvPr userDrawn="1"/>
        </p:nvSpPr>
        <p:spPr>
          <a:xfrm>
            <a:off x="722371" y="587874"/>
            <a:ext cx="10747258" cy="5682253"/>
          </a:xfrm>
          <a:prstGeom prst="rect">
            <a:avLst/>
          </a:prstGeom>
          <a:solidFill>
            <a:srgbClr val="E0E2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F65EEC53-4965-C84F-B964-03CF9283D5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0214" y="1101969"/>
            <a:ext cx="9165494" cy="2975336"/>
          </a:xfrm>
        </p:spPr>
        <p:txBody>
          <a:bodyPr lIns="0" anchor="b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32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1AD57123-EDE4-954E-9A92-A3083B1C27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0214" y="4637490"/>
            <a:ext cx="9165494" cy="249346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9C7075CA-1EBB-F043-A768-C5814E1A58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30214" y="4962513"/>
            <a:ext cx="9165494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C74FEB-50F3-4449-8D38-99E6A564975E}"/>
              </a:ext>
            </a:extLst>
          </p:cNvPr>
          <p:cNvSpPr/>
          <p:nvPr userDrawn="1"/>
        </p:nvSpPr>
        <p:spPr>
          <a:xfrm>
            <a:off x="1530215" y="4303694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66F36DD-F60C-6546-9240-CD06125DC8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621" y="6349718"/>
            <a:ext cx="3864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2AD2F-E71B-794F-9680-FD1C16A0CC41}"/>
              </a:ext>
            </a:extLst>
          </p:cNvPr>
          <p:cNvSpPr txBox="1"/>
          <p:nvPr userDrawn="1"/>
        </p:nvSpPr>
        <p:spPr>
          <a:xfrm>
            <a:off x="944517" y="6415801"/>
            <a:ext cx="598442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Confidential – Oracle Internal/Restricted/Highly Restricted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583B7E-CE5D-AD4D-B063-8E5D2E58D0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7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itle-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183" y="4508411"/>
            <a:ext cx="5854818" cy="2341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6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Title-Only Layout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90DBB-69E8-094F-9F7D-5D6A482AA9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D6C94-D81A-4373-BA17-63D490F7AB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233A9-8B36-4159-8975-F1366CB54C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4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Light Title and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183" y="4508411"/>
            <a:ext cx="5854818" cy="2341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6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 and Subtitle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8095" y="2288559"/>
            <a:ext cx="9887835" cy="336037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kern="0" spc="0" baseline="0">
                <a:solidFill>
                  <a:srgbClr val="4A362B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vitae </a:t>
            </a:r>
            <a:r>
              <a:rPr lang="en-US" dirty="0" err="1"/>
              <a:t>interdum</a:t>
            </a:r>
            <a:r>
              <a:rPr lang="en-US" dirty="0"/>
              <a:t> diam, non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sed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A31DDD-B87C-9941-AC16-648C97686F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07A0B-BD36-4925-BB53-F5C39932C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B5254-C1BE-4BD7-AEA0-11CA078C9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itle with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60AB3B5-6759-364A-B98F-4622117D7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183" y="4508411"/>
            <a:ext cx="5854818" cy="23419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46B041F-833F-AB4C-9680-F86574375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5" y="783026"/>
            <a:ext cx="10210297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Two Content Layout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F88010-6F25-0949-962C-71A71BBDD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E5D2D5-96D0-7047-93E6-327A01072B11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D7BD674-7999-F54A-88FF-3F982D4775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095" y="2289175"/>
            <a:ext cx="502920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A188CAD-EDD5-0B4B-ACA6-7BB921B673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9192" y="2289175"/>
            <a:ext cx="502920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9915E-3BB4-984C-995B-EC93CAB6F8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BE2BE7-A786-40D1-899E-BA0BC0A3062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FAA5D-3D6F-42A2-BC58-445E0F3D63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itle with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60AB3B5-6759-364A-B98F-4622117D7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183" y="4508411"/>
            <a:ext cx="5854818" cy="23419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46B041F-833F-AB4C-9680-F86574375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5" y="783026"/>
            <a:ext cx="10210297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Three Content Layout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F88010-6F25-0949-962C-71A71BBDD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E5D2D5-96D0-7047-93E6-327A01072B11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D7BD674-7999-F54A-88FF-3F982D4775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095" y="2289175"/>
            <a:ext cx="327147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8BB1C4CD-239E-1A45-BED4-F5593A57A2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7508" y="2289175"/>
            <a:ext cx="327147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C944C2F4-C444-E840-AF85-154A3F44C6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06922" y="2289175"/>
            <a:ext cx="327147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D64B38-6D6E-134B-A424-A829933EEF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C75FCB-2F08-4218-8648-A3F1B1E55A7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DDCF91-9764-4404-A8F5-D333B2B56FE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3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Quadrant fo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60AB3B5-6759-364A-B98F-4622117D7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183" y="4508411"/>
            <a:ext cx="5854818" cy="23419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46B041F-833F-AB4C-9680-F86574375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5" y="783026"/>
            <a:ext cx="10210297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Quadrant for infographics Layout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F88010-6F25-0949-962C-71A71BBDD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E5D2D5-96D0-7047-93E6-327A01072B11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3F18B1C-2F6B-9349-8DAB-48E7D54A83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4246" y="4162024"/>
            <a:ext cx="3574122" cy="1167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0EF89F6D-A8E2-0348-8488-D69D629143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4270" y="2271143"/>
            <a:ext cx="3574122" cy="1167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A0723324-5918-2C42-9A87-949E736CB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04270" y="4162024"/>
            <a:ext cx="3574122" cy="1167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B4578909-EA57-4049-8339-75544D89FC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04246" y="2278497"/>
            <a:ext cx="3574122" cy="1167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DFA13-DE4E-D74A-967B-DF86B2E018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AC52EB-2486-4E8F-B076-394C9E4D6B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FE87C6-A422-44C8-ACAF-34E689290F2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D46810D-06AF-8048-A8FC-EB9C64BA98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86" y="2275167"/>
            <a:ext cx="1906500" cy="914400"/>
          </a:xfrm>
        </p:spPr>
        <p:txBody>
          <a:bodyPr lIns="0" rIns="0">
            <a:noAutofit/>
          </a:bodyPr>
          <a:lstStyle>
            <a:lvl1pPr>
              <a:defRPr sz="600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354AFA5-AF57-6040-82D7-328298E6DA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286" y="3231646"/>
            <a:ext cx="4371153" cy="914400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4A362B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vitae </a:t>
            </a:r>
            <a:r>
              <a:rPr lang="en-US" dirty="0" err="1"/>
              <a:t>interdum</a:t>
            </a:r>
            <a:r>
              <a:rPr lang="en-US" dirty="0"/>
              <a:t> diam, non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1D0A30-5593-40C9-9453-438629C2E1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02545-480D-4E7B-9346-BAF45A820D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5EE8B-95EA-4038-994D-5F9FD147E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5AD46E-6202-4D45-AEE6-9E3FC0694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building, clothing&#10;&#10;Description automatically generated">
            <a:extLst>
              <a:ext uri="{FF2B5EF4-FFF2-40B4-BE49-F238E27FC236}">
                <a16:creationId xmlns:a16="http://schemas.microsoft.com/office/drawing/2014/main" id="{B16600C8-A851-494D-A5DF-470343F87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A2E959E-F30E-F643-947E-CE66F05DD8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2AFE612B-3DB1-C64D-BD3B-51ECDB8CE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2346183"/>
            <a:ext cx="4257726" cy="2242890"/>
          </a:xfrm>
        </p:spPr>
        <p:txBody>
          <a:bodyPr lIns="0" anchor="ctr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4000" b="0" i="0">
                <a:solidFill>
                  <a:srgbClr val="4E3629"/>
                </a:solidFill>
                <a:latin typeface="Georgia" panose="02040502050405020303" pitchFamily="18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7F794D52-5437-F64A-97D5-34BE49EA9B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5239646"/>
            <a:ext cx="4257726" cy="249346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1975E737-A6D5-0E4E-AA04-5FECD0BE96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8095" y="5564669"/>
            <a:ext cx="4257726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AD913-B3D1-D145-A54B-58496F5971A5}"/>
              </a:ext>
            </a:extLst>
          </p:cNvPr>
          <p:cNvSpPr/>
          <p:nvPr userDrawn="1"/>
        </p:nvSpPr>
        <p:spPr>
          <a:xfrm>
            <a:off x="768096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F0904C-A879-D843-B633-25611F0A9B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411D17-F083-41F6-918B-798D71F778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E5B1C-BBF2-49B4-9888-69F0DADBBD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hank you 2">
    <p:bg>
      <p:bgPr>
        <a:solidFill>
          <a:srgbClr val="723E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E9993A3-6C44-3E43-901B-8B5EA2ACF6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A101D4-18B6-9A46-8025-E830A44D3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CD757BAF-41C4-7642-A4DE-49E96BDAD7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2346183"/>
            <a:ext cx="4257726" cy="2242890"/>
          </a:xfrm>
        </p:spPr>
        <p:txBody>
          <a:bodyPr lIns="0" anchor="ctr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4000" b="0" i="0">
                <a:solidFill>
                  <a:schemeClr val="bg1"/>
                </a:solidFill>
                <a:latin typeface="Georgia" panose="02040502050405020303" pitchFamily="18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63FD2FE0-050F-8C48-9CCE-7426577AFA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5239646"/>
            <a:ext cx="4257726" cy="249346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9B9976F2-AC01-0B48-8E64-DD931422FA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8095" y="5564669"/>
            <a:ext cx="4257726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E9DA60-A8F5-5C46-87BD-583E2F3FB50A}"/>
              </a:ext>
            </a:extLst>
          </p:cNvPr>
          <p:cNvSpPr/>
          <p:nvPr userDrawn="1"/>
        </p:nvSpPr>
        <p:spPr>
          <a:xfrm>
            <a:off x="768096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DA1F36F-A66E-2744-9B9A-0F241EF7D8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786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5DCFC1-0F99-EB42-9252-693A872EE5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27DC7F-5A5A-4C5E-9803-014AD28FF4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F94833-4AC2-476E-A6DE-A03E7A4DDD8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itle slide with pictur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elephant, clothing&#10;&#10;Description automatically generated">
            <a:extLst>
              <a:ext uri="{FF2B5EF4-FFF2-40B4-BE49-F238E27FC236}">
                <a16:creationId xmlns:a16="http://schemas.microsoft.com/office/drawing/2014/main" id="{08427B9D-AAC0-4043-8DC3-58E7B3497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0" cy="6858000"/>
          </a:xfrm>
          <a:custGeom>
            <a:avLst/>
            <a:gdLst>
              <a:gd name="connsiteX0" fmla="*/ 722372 w 12192000"/>
              <a:gd name="connsiteY0" fmla="*/ 587874 h 6858000"/>
              <a:gd name="connsiteX1" fmla="*/ 722372 w 12192000"/>
              <a:gd name="connsiteY1" fmla="*/ 6270127 h 6858000"/>
              <a:gd name="connsiteX2" fmla="*/ 11469630 w 12192000"/>
              <a:gd name="connsiteY2" fmla="*/ 6270127 h 6858000"/>
              <a:gd name="connsiteX3" fmla="*/ 1146963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22372" y="587874"/>
                </a:moveTo>
                <a:lnTo>
                  <a:pt x="722372" y="6270127"/>
                </a:lnTo>
                <a:lnTo>
                  <a:pt x="11469630" y="6270127"/>
                </a:lnTo>
                <a:lnTo>
                  <a:pt x="1146963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840B289-DD9F-42D1-BB13-0675E99B75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316" y="834553"/>
            <a:ext cx="1325468" cy="1740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08E0869-9921-1B40-A001-9F36EFAFD2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611" y="3892527"/>
            <a:ext cx="10073301" cy="1830180"/>
          </a:xfrm>
        </p:spPr>
        <p:txBody>
          <a:bodyPr lIns="0" rIns="0">
            <a:noAutofit/>
          </a:bodyPr>
          <a:lstStyle>
            <a:lvl1pPr marL="0" indent="0">
              <a:lnSpc>
                <a:spcPts val="1400"/>
              </a:lnSpc>
              <a:buFont typeface="+mj-lt"/>
              <a:buNone/>
              <a:defRPr sz="1600" b="0" i="0">
                <a:solidFill>
                  <a:schemeClr val="accent2">
                    <a:lumMod val="50000"/>
                  </a:schemeClr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presenter’s name, title, division/business unit/organization and date</a:t>
            </a:r>
          </a:p>
          <a:p>
            <a:pPr lvl="0"/>
            <a:endParaRPr lang="en-US" dirty="0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268194"/>
            <a:ext cx="10076344" cy="9099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214300"/>
            <a:ext cx="10076344" cy="416073"/>
          </a:xfrm>
        </p:spPr>
        <p:txBody>
          <a:bodyPr wrap="none"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EBD4F-0442-764D-95B1-7BB4691D11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AB6B7-FC6F-4EEC-B0F1-9C335F9667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F679F-0E14-4249-A487-FC23DA4493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AA8E5EA-5030-48C4-99E7-E61D164BD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5429" y="3138723"/>
            <a:ext cx="4421144" cy="580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98333D-FF3E-E64D-8889-26B8EFCA26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with pictur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B5A834A-43F9-4474-9552-1B566FAA2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316" y="834553"/>
            <a:ext cx="1325468" cy="174051"/>
          </a:xfrm>
          <a:prstGeom prst="rect">
            <a:avLst/>
          </a:prstGeom>
        </p:spPr>
      </p:pic>
      <p:pic>
        <p:nvPicPr>
          <p:cNvPr id="14" name="Picture 13" descr="A picture containing table, elephant, clothing&#10;&#10;Description automatically generated">
            <a:extLst>
              <a:ext uri="{FF2B5EF4-FFF2-40B4-BE49-F238E27FC236}">
                <a16:creationId xmlns:a16="http://schemas.microsoft.com/office/drawing/2014/main" id="{7C1B8942-1252-40E6-8C4B-37AD51638E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0" cy="6858000"/>
          </a:xfrm>
          <a:custGeom>
            <a:avLst/>
            <a:gdLst>
              <a:gd name="connsiteX0" fmla="*/ 722372 w 12192000"/>
              <a:gd name="connsiteY0" fmla="*/ 587874 h 6858000"/>
              <a:gd name="connsiteX1" fmla="*/ 722372 w 12192000"/>
              <a:gd name="connsiteY1" fmla="*/ 6270127 h 6858000"/>
              <a:gd name="connsiteX2" fmla="*/ 11469630 w 12192000"/>
              <a:gd name="connsiteY2" fmla="*/ 6270127 h 6858000"/>
              <a:gd name="connsiteX3" fmla="*/ 1146963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22372" y="587874"/>
                </a:moveTo>
                <a:lnTo>
                  <a:pt x="722372" y="6270127"/>
                </a:lnTo>
                <a:lnTo>
                  <a:pt x="11469630" y="6270127"/>
                </a:lnTo>
                <a:lnTo>
                  <a:pt x="1146963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08E0869-9921-1B40-A001-9F36EFAFD2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611" y="3892527"/>
            <a:ext cx="10073301" cy="1830180"/>
          </a:xfrm>
        </p:spPr>
        <p:txBody>
          <a:bodyPr lIns="0" rIns="0">
            <a:noAutofit/>
          </a:bodyPr>
          <a:lstStyle>
            <a:lvl1pPr marL="0" indent="0">
              <a:lnSpc>
                <a:spcPts val="1400"/>
              </a:lnSpc>
              <a:buFont typeface="+mj-lt"/>
              <a:buNone/>
              <a:defRPr sz="1600" b="0" i="0">
                <a:solidFill>
                  <a:srgbClr val="ECB85A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presenter’s name, title, division/business unit/organization and date</a:t>
            </a:r>
          </a:p>
          <a:p>
            <a:pPr lvl="0"/>
            <a:endParaRPr lang="en-US" dirty="0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268194"/>
            <a:ext cx="10076344" cy="9099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214300"/>
            <a:ext cx="10076344" cy="416073"/>
          </a:xfrm>
        </p:spPr>
        <p:txBody>
          <a:bodyPr wrap="none"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CFA5F-5611-BA47-A551-0D3BA36CA75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ADB96B-56B7-46AB-80A5-E740BBCB8B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0259F-EE98-4E77-9839-4C299CEA30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F6432D01-A6C7-114E-B0E4-99D85C239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"/>
          <a:stretch/>
        </p:blipFill>
        <p:spPr>
          <a:xfrm>
            <a:off x="7080948" y="212826"/>
            <a:ext cx="5111051" cy="2299468"/>
          </a:xfrm>
          <a:prstGeom prst="rect">
            <a:avLst/>
          </a:prstGeom>
        </p:spPr>
      </p:pic>
      <p:pic>
        <p:nvPicPr>
          <p:cNvPr id="13" name="Picture 12" descr="A picture containing music, black&#10;&#10;Description automatically generated">
            <a:extLst>
              <a:ext uri="{FF2B5EF4-FFF2-40B4-BE49-F238E27FC236}">
                <a16:creationId xmlns:a16="http://schemas.microsoft.com/office/drawing/2014/main" id="{1DB4A463-D340-944F-9609-68DBCA3E8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/>
          <a:stretch/>
        </p:blipFill>
        <p:spPr>
          <a:xfrm>
            <a:off x="9334" y="1125489"/>
            <a:ext cx="2864667" cy="1649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9A174D-36B9-9A49-AD57-EE666A0CE566}"/>
              </a:ext>
            </a:extLst>
          </p:cNvPr>
          <p:cNvSpPr/>
          <p:nvPr userDrawn="1"/>
        </p:nvSpPr>
        <p:spPr>
          <a:xfrm>
            <a:off x="10418601" y="5036959"/>
            <a:ext cx="261122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EBAD0F-FE4F-2F4E-95EB-338C4059E78B}"/>
              </a:ext>
            </a:extLst>
          </p:cNvPr>
          <p:cNvSpPr/>
          <p:nvPr userDrawn="1"/>
        </p:nvSpPr>
        <p:spPr>
          <a:xfrm>
            <a:off x="11502723" y="5644791"/>
            <a:ext cx="100826" cy="57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01AE0-191D-0D4F-8D04-33B0884AFE47}"/>
              </a:ext>
            </a:extLst>
          </p:cNvPr>
          <p:cNvSpPr/>
          <p:nvPr userDrawn="1"/>
        </p:nvSpPr>
        <p:spPr>
          <a:xfrm>
            <a:off x="11008032" y="4790761"/>
            <a:ext cx="643642" cy="57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070C1B-C4CA-9C4C-BBFD-7F9898CE084C}"/>
              </a:ext>
            </a:extLst>
          </p:cNvPr>
          <p:cNvSpPr/>
          <p:nvPr userDrawn="1"/>
        </p:nvSpPr>
        <p:spPr>
          <a:xfrm>
            <a:off x="10808761" y="5036959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226D1F-36E2-FB4B-94C3-CBD02190671F}"/>
              </a:ext>
            </a:extLst>
          </p:cNvPr>
          <p:cNvSpPr/>
          <p:nvPr userDrawn="1"/>
        </p:nvSpPr>
        <p:spPr>
          <a:xfrm>
            <a:off x="11508670" y="56468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08E0869-9921-1B40-A001-9F36EFAFD2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611" y="3892527"/>
            <a:ext cx="10073301" cy="1830180"/>
          </a:xfrm>
        </p:spPr>
        <p:txBody>
          <a:bodyPr lIns="0" rIns="0">
            <a:noAutofit/>
          </a:bodyPr>
          <a:lstStyle>
            <a:lvl1pPr marL="0" indent="0">
              <a:lnSpc>
                <a:spcPts val="1400"/>
              </a:lnSpc>
              <a:buFont typeface="+mj-lt"/>
              <a:buNone/>
              <a:defRPr sz="1600" b="0" i="0">
                <a:solidFill>
                  <a:srgbClr val="ECB85A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presenter’s name, title, division/business unit/organization and date</a:t>
            </a:r>
          </a:p>
          <a:p>
            <a:pPr lvl="0"/>
            <a:endParaRPr lang="en-US" dirty="0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268194"/>
            <a:ext cx="10076344" cy="9099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214300"/>
            <a:ext cx="10076344" cy="416073"/>
          </a:xfrm>
        </p:spPr>
        <p:txBody>
          <a:bodyPr wrap="none"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subtitle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5421AE-3506-4D43-95C5-E39AB50FF8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B4C9E13-DA16-49DD-BFBD-74BB1FA200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316" y="834553"/>
            <a:ext cx="1325468" cy="17405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A4113C-20DC-4967-AA08-3F6C42E69B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E3DB1-B881-493F-8F99-117753D3049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with bor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elephant, clothing&#10;&#10;Description automatically generated">
            <a:extLst>
              <a:ext uri="{FF2B5EF4-FFF2-40B4-BE49-F238E27FC236}">
                <a16:creationId xmlns:a16="http://schemas.microsoft.com/office/drawing/2014/main" id="{A6A809C4-004B-41C4-A764-304E91EF7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0" cy="6858000"/>
          </a:xfrm>
          <a:custGeom>
            <a:avLst/>
            <a:gdLst>
              <a:gd name="connsiteX0" fmla="*/ 722372 w 12192000"/>
              <a:gd name="connsiteY0" fmla="*/ 587874 h 6858000"/>
              <a:gd name="connsiteX1" fmla="*/ 722372 w 12192000"/>
              <a:gd name="connsiteY1" fmla="*/ 6270127 h 6858000"/>
              <a:gd name="connsiteX2" fmla="*/ 11469630 w 12192000"/>
              <a:gd name="connsiteY2" fmla="*/ 6270127 h 6858000"/>
              <a:gd name="connsiteX3" fmla="*/ 1146963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22372" y="587874"/>
                </a:moveTo>
                <a:lnTo>
                  <a:pt x="722372" y="6270127"/>
                </a:lnTo>
                <a:lnTo>
                  <a:pt x="11469630" y="6270127"/>
                </a:lnTo>
                <a:lnTo>
                  <a:pt x="1146963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918256"/>
            <a:ext cx="10076344" cy="909981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864362"/>
            <a:ext cx="10076344" cy="416073"/>
          </a:xfr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subtitle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6F8285-7F80-9E47-812A-1A8AFBF908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68" y="838952"/>
            <a:ext cx="1345809" cy="171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43AB50-F71A-C141-8E4C-4C3726E160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7D5317-746C-4CF0-AEEE-2D7626ECBD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71D98D-6B46-48EF-8D0D-2AAA099A55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A4C97F1E-BE16-AA42-BFFE-49B2AA09D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/>
          <a:stretch/>
        </p:blipFill>
        <p:spPr>
          <a:xfrm flipH="1">
            <a:off x="7263302" y="224473"/>
            <a:ext cx="4928697" cy="2612033"/>
          </a:xfrm>
          <a:prstGeom prst="rect">
            <a:avLst/>
          </a:prstGeom>
        </p:spPr>
      </p:pic>
      <p:pic>
        <p:nvPicPr>
          <p:cNvPr id="12" name="Picture 11" descr="A picture containing music, black&#10;&#10;Description automatically generated">
            <a:extLst>
              <a:ext uri="{FF2B5EF4-FFF2-40B4-BE49-F238E27FC236}">
                <a16:creationId xmlns:a16="http://schemas.microsoft.com/office/drawing/2014/main" id="{5F7F53D4-47BD-9145-A247-BCC9EDCB7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b="27845"/>
          <a:stretch/>
        </p:blipFill>
        <p:spPr>
          <a:xfrm>
            <a:off x="-1" y="5667593"/>
            <a:ext cx="3807059" cy="11904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918256"/>
            <a:ext cx="10076344" cy="909981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864362"/>
            <a:ext cx="10076344" cy="416073"/>
          </a:xfr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subtitle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6F8285-7F80-9E47-812A-1A8AFBF908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68" y="838952"/>
            <a:ext cx="1345809" cy="171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A5C7BD-760D-5147-B15C-5257558DF4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53DE52-AC7B-4161-B95D-697859A920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13284-E15E-4389-B747-0878740056C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/>
        </p:blipFill>
        <p:spPr>
          <a:xfrm>
            <a:off x="6337183" y="4500749"/>
            <a:ext cx="5854818" cy="235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6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8095" y="2288559"/>
            <a:ext cx="9887835" cy="336037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kern="0" spc="0" baseline="0">
                <a:solidFill>
                  <a:schemeClr val="bg1">
                    <a:lumMod val="85000"/>
                  </a:schemeClr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vitae </a:t>
            </a:r>
            <a:r>
              <a:rPr lang="en-US" dirty="0" err="1"/>
              <a:t>interdum</a:t>
            </a:r>
            <a:r>
              <a:rPr lang="en-US" dirty="0"/>
              <a:t> diam, non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sed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1B341-CE4F-4A4A-83C2-9813F15E75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0D434-9F80-4D7D-840A-0535E9467C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AEB73-FD9D-4BDC-8014-8A23904D5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mote speak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E879062-D42A-C24B-9506-CFFED71D4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/>
          <a:stretch/>
        </p:blipFill>
        <p:spPr>
          <a:xfrm>
            <a:off x="0" y="254000"/>
            <a:ext cx="5133848" cy="662610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BD2CF4-1E90-A941-8678-001223FD41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4000"/>
            <a:ext cx="5133848" cy="6626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8B0DA0-F967-2742-83CF-A94F1A88E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9226" y="1729568"/>
            <a:ext cx="6184238" cy="482019"/>
          </a:xfrm>
        </p:spPr>
        <p:txBody>
          <a:bodyPr lIns="0">
            <a:noAutofit/>
          </a:bodyPr>
          <a:lstStyle>
            <a:lvl1pPr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85E64C9-9C43-0840-BE43-4074F7178F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9226" y="2852531"/>
            <a:ext cx="6184237" cy="2587963"/>
          </a:xfrm>
        </p:spPr>
        <p:txBody>
          <a:bodyPr lIns="0" anchor="ctr" anchorCtr="0">
            <a:noAutofit/>
          </a:bodyPr>
          <a:lstStyle>
            <a:lvl1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defRPr sz="20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228600">
              <a:spcBef>
                <a:spcPts val="0"/>
              </a:spcBef>
              <a:buClr>
                <a:schemeClr val="bg1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5F6A82-2EA7-8C4D-A6E5-04849642E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83AB1BC-2635-8847-B41C-2FADD8B3257E}"/>
              </a:ext>
            </a:extLst>
          </p:cNvPr>
          <p:cNvSpPr/>
          <p:nvPr userDrawn="1"/>
        </p:nvSpPr>
        <p:spPr>
          <a:xfrm>
            <a:off x="5659227" y="2452044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D3678D-880F-6545-80F0-0F8C8579C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D20634-3E03-42BA-9E65-8D474CE5DB1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8B8078"/>
                </a:solidFill>
              </a:defRPr>
            </a:lvl1pPr>
          </a:lstStyle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8B103B-7B4E-4EF2-B2AC-56C456AA73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B8078"/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/>
          <a:stretch/>
        </p:blipFill>
        <p:spPr>
          <a:xfrm>
            <a:off x="6337183" y="565565"/>
            <a:ext cx="5854818" cy="3169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470" y="2302901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>
                    <a:lumMod val="85000"/>
                  </a:schemeClr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AFAB69-F72F-B44B-BB67-D4480049D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6"/>
            <a:ext cx="10110436" cy="844095"/>
          </a:xfrm>
        </p:spPr>
        <p:txBody>
          <a:bodyPr vert="horz" lIns="0" tIns="45720" rIns="0" bIns="45720" rtlCol="0" anchor="b">
            <a:norm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Headline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5B432C7-6194-C04D-8607-A1DFBA321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153" y="2302995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6493D53-065B-674D-B762-76404273F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1153" y="2822169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D2FB6D0-D95C-6242-A795-CCD93D8A2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61153" y="3341343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25DA43B-4E3A-394F-B8B3-16A0A25D8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153" y="3860517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EC907BF-0F79-AE40-A0E1-10EDEEBBA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153" y="4379689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FD898F-103C-F14D-85A5-5DFDF32D1E06}"/>
              </a:ext>
            </a:extLst>
          </p:cNvPr>
          <p:cNvSpPr/>
          <p:nvPr userDrawn="1"/>
        </p:nvSpPr>
        <p:spPr>
          <a:xfrm>
            <a:off x="761288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3E966DA-E5B9-074E-B0AA-F5451AF51BA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64470" y="2822098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>
                    <a:lumMod val="85000"/>
                  </a:schemeClr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Two</a:t>
            </a:r>
          </a:p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5FDD008-E0E6-4746-AB5B-78D012E92B2E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64470" y="3341295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>
                    <a:lumMod val="85000"/>
                  </a:schemeClr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Three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5DE72B7-8353-7C47-A8C2-69DED713D17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64470" y="3860492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>
                    <a:lumMod val="85000"/>
                  </a:schemeClr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Four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D1BD307-5E4B-9647-A402-54CF30BEC3C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64470" y="4379689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>
                    <a:lumMod val="85000"/>
                  </a:schemeClr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Five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720989-2482-AB44-A4C6-51E24E7790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F703C9-4FDD-4F44-9D4C-DE37399565B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42AF7-5BA7-456C-A09B-16DC37B984D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6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Quo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AFA1C8-063D-48B1-AD4E-5E6897F06D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250C7C-7F0B-2B44-AAA6-883F6AB7E0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54B90B0-B853-6F47-ACDA-C26DB60F0F3D}"/>
              </a:ext>
            </a:extLst>
          </p:cNvPr>
          <p:cNvSpPr txBox="1">
            <a:spLocks/>
          </p:cNvSpPr>
          <p:nvPr userDrawn="1"/>
        </p:nvSpPr>
        <p:spPr>
          <a:xfrm>
            <a:off x="875356" y="5535006"/>
            <a:ext cx="9983144" cy="7207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ts val="1800"/>
              </a:lnSpc>
              <a:spcBef>
                <a:spcPts val="0"/>
              </a:spcBef>
              <a:buNone/>
              <a:defRPr lang="en-US" sz="1400" b="1" i="0" kern="120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endParaRPr lang="en-US" sz="1400" b="0" i="0" dirty="0">
              <a:latin typeface="Oracle Sans" panose="020B0503020204020204" pitchFamily="34" charset="0"/>
              <a:cs typeface="Oracle Sans" panose="020B0503020204020204" pitchFamily="34" charset="0"/>
            </a:endParaRP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90252080-E2D5-6447-93EB-F3E1BDF7CD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6" y="2346183"/>
            <a:ext cx="9983786" cy="2242890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32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9068F71-E098-E049-81D3-5491AAF8D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6" y="5239646"/>
            <a:ext cx="9983786" cy="249346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87089DAA-9281-6045-B621-B0A8295117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96" y="5564669"/>
            <a:ext cx="9983786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806BB0D3-072D-8D47-8C70-E1851CE92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8096" y="955256"/>
            <a:ext cx="2589212" cy="11069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65B80A-580D-054A-A47B-A7433DB02574}"/>
              </a:ext>
            </a:extLst>
          </p:cNvPr>
          <p:cNvSpPr/>
          <p:nvPr userDrawn="1"/>
        </p:nvSpPr>
        <p:spPr>
          <a:xfrm>
            <a:off x="768097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2846F1-7A16-524E-98CA-4D4F833E63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C62E7F-282B-48B1-B108-B32B3016C3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4A5CEE-4E2B-4A73-B504-17B364D970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E879062-D42A-C24B-9506-CFFED71D4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/>
          <a:stretch/>
        </p:blipFill>
        <p:spPr>
          <a:xfrm>
            <a:off x="0" y="254000"/>
            <a:ext cx="5133848" cy="662610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BD2CF4-1E90-A941-8678-001223FD41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4000"/>
            <a:ext cx="5133848" cy="6626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5F6A82-2EA7-8C4D-A6E5-04849642E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660ACC2F-3202-B843-8CCE-6D68B1FA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0545" y="4661231"/>
            <a:ext cx="6315978" cy="218094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63B99ECC-6BAB-0F46-88DB-26AE80C343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0545" y="4952092"/>
            <a:ext cx="6315978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38A1ED2B-730F-DB4F-8E69-07241B0A49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0545" y="1850640"/>
            <a:ext cx="6315978" cy="225153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32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4BA13B-C4E1-6147-9655-829168E5E266}"/>
              </a:ext>
            </a:extLst>
          </p:cNvPr>
          <p:cNvSpPr/>
          <p:nvPr userDrawn="1"/>
        </p:nvSpPr>
        <p:spPr>
          <a:xfrm>
            <a:off x="5430546" y="4342634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12F1A-E94A-0A4E-A3DE-82C421C99E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3CB455-1A65-4638-A09E-2C0F6C4FCC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8B8078"/>
                </a:solidFill>
              </a:defRPr>
            </a:lvl1pPr>
          </a:lstStyle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E9173-05B9-4760-A0D4-0486B3A93C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8B8078"/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F6432D01-A6C7-114E-B0E4-99D85C239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"/>
          <a:stretch/>
        </p:blipFill>
        <p:spPr>
          <a:xfrm>
            <a:off x="7080948" y="212826"/>
            <a:ext cx="5111051" cy="2299468"/>
          </a:xfrm>
          <a:prstGeom prst="rect">
            <a:avLst/>
          </a:prstGeom>
        </p:spPr>
      </p:pic>
      <p:pic>
        <p:nvPicPr>
          <p:cNvPr id="13" name="Picture 12" descr="A picture containing music, black&#10;&#10;Description automatically generated">
            <a:extLst>
              <a:ext uri="{FF2B5EF4-FFF2-40B4-BE49-F238E27FC236}">
                <a16:creationId xmlns:a16="http://schemas.microsoft.com/office/drawing/2014/main" id="{1DB4A463-D340-944F-9609-68DBCA3E8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/>
          <a:stretch/>
        </p:blipFill>
        <p:spPr>
          <a:xfrm>
            <a:off x="9334" y="1125489"/>
            <a:ext cx="2864667" cy="1649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9A174D-36B9-9A49-AD57-EE666A0CE566}"/>
              </a:ext>
            </a:extLst>
          </p:cNvPr>
          <p:cNvSpPr/>
          <p:nvPr userDrawn="1"/>
        </p:nvSpPr>
        <p:spPr>
          <a:xfrm>
            <a:off x="10418601" y="5036959"/>
            <a:ext cx="261122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EBAD0F-FE4F-2F4E-95EB-338C4059E78B}"/>
              </a:ext>
            </a:extLst>
          </p:cNvPr>
          <p:cNvSpPr/>
          <p:nvPr userDrawn="1"/>
        </p:nvSpPr>
        <p:spPr>
          <a:xfrm>
            <a:off x="11502723" y="5644791"/>
            <a:ext cx="100826" cy="57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01AE0-191D-0D4F-8D04-33B0884AFE47}"/>
              </a:ext>
            </a:extLst>
          </p:cNvPr>
          <p:cNvSpPr/>
          <p:nvPr userDrawn="1"/>
        </p:nvSpPr>
        <p:spPr>
          <a:xfrm>
            <a:off x="11008032" y="4790761"/>
            <a:ext cx="643642" cy="57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070C1B-C4CA-9C4C-BBFD-7F9898CE084C}"/>
              </a:ext>
            </a:extLst>
          </p:cNvPr>
          <p:cNvSpPr/>
          <p:nvPr userDrawn="1"/>
        </p:nvSpPr>
        <p:spPr>
          <a:xfrm>
            <a:off x="10808761" y="5036959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226D1F-36E2-FB4B-94C3-CBD02190671F}"/>
              </a:ext>
            </a:extLst>
          </p:cNvPr>
          <p:cNvSpPr/>
          <p:nvPr userDrawn="1"/>
        </p:nvSpPr>
        <p:spPr>
          <a:xfrm>
            <a:off x="11508670" y="56468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08E0869-9921-1B40-A001-9F36EFAFD2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611" y="3892527"/>
            <a:ext cx="10073301" cy="1830180"/>
          </a:xfrm>
        </p:spPr>
        <p:txBody>
          <a:bodyPr lIns="0" rIns="0">
            <a:noAutofit/>
          </a:bodyPr>
          <a:lstStyle>
            <a:lvl1pPr marL="0" indent="0">
              <a:lnSpc>
                <a:spcPts val="1400"/>
              </a:lnSpc>
              <a:buFont typeface="+mj-lt"/>
              <a:buNone/>
              <a:defRPr lang="en-US" sz="1600" b="0" i="0" kern="1200" dirty="0">
                <a:solidFill>
                  <a:schemeClr val="accent2">
                    <a:lumMod val="50000"/>
                  </a:schemeClr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presenter’s name, title, division/business unit/organization and date</a:t>
            </a:r>
          </a:p>
          <a:p>
            <a:pPr lvl="0"/>
            <a:endParaRPr lang="en-US" dirty="0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268194"/>
            <a:ext cx="10076344" cy="9099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214300"/>
            <a:ext cx="10076344" cy="416073"/>
          </a:xfrm>
        </p:spPr>
        <p:txBody>
          <a:bodyPr wrap="none"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subtitle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732C4C-DA70-0042-B009-10E37C101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1CE04F3-8912-47E4-834D-89C2BAF9EE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316" y="834553"/>
            <a:ext cx="1325468" cy="17405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D337C-619D-4AAC-8ECC-D9CE43DFCB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407DA-952F-46A6-BF37-E6B0231DF5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Quote with pictur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elephant, clothing&#10;&#10;Description automatically generated">
            <a:extLst>
              <a:ext uri="{FF2B5EF4-FFF2-40B4-BE49-F238E27FC236}">
                <a16:creationId xmlns:a16="http://schemas.microsoft.com/office/drawing/2014/main" id="{94572D87-83C8-4D60-8607-77A65AD00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0" cy="6858000"/>
          </a:xfrm>
          <a:custGeom>
            <a:avLst/>
            <a:gdLst>
              <a:gd name="connsiteX0" fmla="*/ 722372 w 12192000"/>
              <a:gd name="connsiteY0" fmla="*/ 587874 h 6858000"/>
              <a:gd name="connsiteX1" fmla="*/ 722372 w 12192000"/>
              <a:gd name="connsiteY1" fmla="*/ 6270127 h 6858000"/>
              <a:gd name="connsiteX2" fmla="*/ 11469630 w 12192000"/>
              <a:gd name="connsiteY2" fmla="*/ 6270127 h 6858000"/>
              <a:gd name="connsiteX3" fmla="*/ 1146963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22372" y="587874"/>
                </a:moveTo>
                <a:lnTo>
                  <a:pt x="722372" y="6270127"/>
                </a:lnTo>
                <a:lnTo>
                  <a:pt x="11469630" y="6270127"/>
                </a:lnTo>
                <a:lnTo>
                  <a:pt x="1146963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F65EEC53-4965-C84F-B964-03CF9283D5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0214" y="1101969"/>
            <a:ext cx="9165494" cy="2975336"/>
          </a:xfrm>
        </p:spPr>
        <p:txBody>
          <a:bodyPr lIns="0" anchor="b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32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1AD57123-EDE4-954E-9A92-A3083B1C27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0214" y="4637490"/>
            <a:ext cx="9165494" cy="249346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9C7075CA-1EBB-F043-A768-C5814E1A58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0214" y="4962513"/>
            <a:ext cx="9165494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C74FEB-50F3-4449-8D38-99E6A564975E}"/>
              </a:ext>
            </a:extLst>
          </p:cNvPr>
          <p:cNvSpPr/>
          <p:nvPr userDrawn="1"/>
        </p:nvSpPr>
        <p:spPr>
          <a:xfrm>
            <a:off x="1530215" y="4303694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66F36DD-F60C-6546-9240-CD06125DC8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621" y="6349718"/>
            <a:ext cx="38644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2AD2F-E71B-794F-9680-FD1C16A0CC41}"/>
              </a:ext>
            </a:extLst>
          </p:cNvPr>
          <p:cNvSpPr txBox="1"/>
          <p:nvPr userDrawn="1"/>
        </p:nvSpPr>
        <p:spPr>
          <a:xfrm>
            <a:off x="944517" y="6415801"/>
            <a:ext cx="598442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Confidential – Oracle Internal/Restricted/Highly Restricted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F76C97-2AF5-984A-BC34-9ABED7D388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/>
        </p:blipFill>
        <p:spPr>
          <a:xfrm>
            <a:off x="6337183" y="4500749"/>
            <a:ext cx="5854818" cy="235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6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Title-Only Layout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C223D3-3779-694D-9236-3435D6E11E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E89AB-6D7B-49FA-ADF8-AEB0F9FA18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E12AE-F7AF-4B88-AFCF-500337337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9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 Title and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/>
        </p:blipFill>
        <p:spPr>
          <a:xfrm>
            <a:off x="6337183" y="4500749"/>
            <a:ext cx="5854818" cy="235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6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 and Subtitle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8095" y="2288559"/>
            <a:ext cx="9887835" cy="336037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kern="0" spc="0" baseline="0">
                <a:solidFill>
                  <a:schemeClr val="bg1">
                    <a:lumMod val="85000"/>
                  </a:schemeClr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vitae </a:t>
            </a:r>
            <a:r>
              <a:rPr lang="en-US" dirty="0" err="1"/>
              <a:t>interdum</a:t>
            </a:r>
            <a:r>
              <a:rPr lang="en-US" dirty="0"/>
              <a:t> diam, non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sed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078BDD-8EA2-624D-943D-2407A6AEE2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263D7-266C-473E-8BFC-E503931B93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E0C3C-13B8-4CC1-ABD8-21EFBE415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with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n animal&#10;&#10;Description automatically generated">
            <a:extLst>
              <a:ext uri="{FF2B5EF4-FFF2-40B4-BE49-F238E27FC236}">
                <a16:creationId xmlns:a16="http://schemas.microsoft.com/office/drawing/2014/main" id="{260AB3B5-6759-364A-B98F-4622117D7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/>
        </p:blipFill>
        <p:spPr>
          <a:xfrm>
            <a:off x="6337183" y="4500749"/>
            <a:ext cx="5854818" cy="23572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46B041F-833F-AB4C-9680-F86574375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5" y="783026"/>
            <a:ext cx="10210297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Two Content Layout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F88010-6F25-0949-962C-71A71BBDD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E5D2D5-96D0-7047-93E6-327A01072B11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D7BD674-7999-F54A-88FF-3F982D4775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095" y="2289175"/>
            <a:ext cx="502920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A188CAD-EDD5-0B4B-ACA6-7BB921B673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9192" y="2289175"/>
            <a:ext cx="502920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A68151-38C2-F047-9B1D-873CB0266E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2A4872-B0A5-43FD-A327-341D445E656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BFA47-C221-4BA6-9841-6BFC2DFDFC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with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n animal&#10;&#10;Description automatically generated">
            <a:extLst>
              <a:ext uri="{FF2B5EF4-FFF2-40B4-BE49-F238E27FC236}">
                <a16:creationId xmlns:a16="http://schemas.microsoft.com/office/drawing/2014/main" id="{260AB3B5-6759-364A-B98F-4622117D7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/>
        </p:blipFill>
        <p:spPr>
          <a:xfrm>
            <a:off x="6337183" y="4500749"/>
            <a:ext cx="5854818" cy="23572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46B041F-833F-AB4C-9680-F86574375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5" y="783026"/>
            <a:ext cx="10210297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Three Content Layout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F88010-6F25-0949-962C-71A71BBDD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E5D2D5-96D0-7047-93E6-327A01072B11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D7BD674-7999-F54A-88FF-3F982D4775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095" y="2289175"/>
            <a:ext cx="327147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8BB1C4CD-239E-1A45-BED4-F5593A57A2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7508" y="2289175"/>
            <a:ext cx="327147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C944C2F4-C444-E840-AF85-154A3F44C6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06922" y="2289175"/>
            <a:ext cx="3271470" cy="3108325"/>
          </a:xfrm>
        </p:spPr>
        <p:txBody>
          <a:bodyPr>
            <a:noAutofit/>
          </a:bodyPr>
          <a:lstStyle>
            <a:lvl1pPr marL="282575" indent="-282575">
              <a:lnSpc>
                <a:spcPct val="100000"/>
              </a:lnSpc>
              <a:buFont typeface="Wingdings" pitchFamily="2" charset="2"/>
              <a:buChar char="§"/>
              <a:defRPr sz="18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FFDFB-8501-0343-938F-C9B2D425F0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7DB035-D1FE-4209-9C43-A445939A1E0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E0A65D-A848-4913-A21F-E28B98EC672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Quadrant fo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n animal&#10;&#10;Description automatically generated">
            <a:extLst>
              <a:ext uri="{FF2B5EF4-FFF2-40B4-BE49-F238E27FC236}">
                <a16:creationId xmlns:a16="http://schemas.microsoft.com/office/drawing/2014/main" id="{260AB3B5-6759-364A-B98F-4622117D7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/>
        </p:blipFill>
        <p:spPr>
          <a:xfrm>
            <a:off x="6337183" y="4500749"/>
            <a:ext cx="5854818" cy="23572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46B041F-833F-AB4C-9680-F86574375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5" y="783026"/>
            <a:ext cx="10210297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Quadrant for infographics Layout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F88010-6F25-0949-962C-71A71BBDD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E5D2D5-96D0-7047-93E6-327A01072B11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3F18B1C-2F6B-9349-8DAB-48E7D54A83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4246" y="4162024"/>
            <a:ext cx="3574122" cy="1167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0EF89F6D-A8E2-0348-8488-D69D629143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4270" y="2271143"/>
            <a:ext cx="3574122" cy="1167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A0723324-5918-2C42-9A87-949E736CB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04270" y="4162024"/>
            <a:ext cx="3574122" cy="1167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B4578909-EA57-4049-8339-75544D89FC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04246" y="2278497"/>
            <a:ext cx="3574122" cy="1167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8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800"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0E29D9-DAA7-2E49-89A3-03DD810EEA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AF8335-2BFD-424C-A8D6-CE03AA2A3F9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D96A0-FE1C-4E74-9435-B0AAB4B9DBC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5CFAFF-A02A-3C47-8BEF-C0EB011E7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D46810D-06AF-8048-A8FC-EB9C64BA98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86" y="2275167"/>
            <a:ext cx="1755671" cy="914400"/>
          </a:xfrm>
        </p:spPr>
        <p:txBody>
          <a:bodyPr lIns="0" rIns="0">
            <a:noAutofit/>
          </a:bodyPr>
          <a:lstStyle>
            <a:lvl1pPr>
              <a:defRPr sz="60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354AFA5-AF57-6040-82D7-328298E6DA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286" y="3231646"/>
            <a:ext cx="4371153" cy="914400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vitae </a:t>
            </a:r>
            <a:r>
              <a:rPr lang="en-US" dirty="0" err="1"/>
              <a:t>interdum</a:t>
            </a:r>
            <a:r>
              <a:rPr lang="en-US" dirty="0"/>
              <a:t> diam, non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4F3913-8DB3-9B4C-A599-4E9263CFB7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722C6F-0E65-463D-BA3E-E6A6845F750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7B32A-89AC-4868-806F-3B49979E64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7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building, clothing&#10;&#10;Description automatically generated">
            <a:extLst>
              <a:ext uri="{FF2B5EF4-FFF2-40B4-BE49-F238E27FC236}">
                <a16:creationId xmlns:a16="http://schemas.microsoft.com/office/drawing/2014/main" id="{B16600C8-A851-494D-A5DF-470343F87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A2E959E-F30E-F643-947E-CE66F05DD8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2AFE612B-3DB1-C64D-BD3B-51ECDB8CE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2346183"/>
            <a:ext cx="4257726" cy="2242890"/>
          </a:xfrm>
        </p:spPr>
        <p:txBody>
          <a:bodyPr lIns="0" anchor="ctr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4000" b="0" i="0">
                <a:solidFill>
                  <a:schemeClr val="bg1"/>
                </a:solidFill>
                <a:latin typeface="Georgia" panose="02040502050405020303" pitchFamily="18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7F794D52-5437-F64A-97D5-34BE49EA9B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5239646"/>
            <a:ext cx="4257726" cy="249346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1975E737-A6D5-0E4E-AA04-5FECD0BE96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95" y="5564669"/>
            <a:ext cx="4257726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AD913-B3D1-D145-A54B-58496F5971A5}"/>
              </a:ext>
            </a:extLst>
          </p:cNvPr>
          <p:cNvSpPr/>
          <p:nvPr userDrawn="1"/>
        </p:nvSpPr>
        <p:spPr>
          <a:xfrm>
            <a:off x="768096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C8C321-EE6C-4746-A970-ABC3DF5227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35BE94-6B90-48B3-8BB2-724D091738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C5CCC6-EACD-4851-BF17-0A08CC1A10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hank you 2">
    <p:bg>
      <p:bgPr>
        <a:solidFill>
          <a:srgbClr val="723E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E9993A3-6C44-3E43-901B-8B5EA2ACF6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A101D4-18B6-9A46-8025-E830A44D3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CD757BAF-41C4-7642-A4DE-49E96BDAD7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2346183"/>
            <a:ext cx="4257726" cy="2242890"/>
          </a:xfrm>
        </p:spPr>
        <p:txBody>
          <a:bodyPr lIns="0" anchor="ctr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4000" b="0" i="0">
                <a:solidFill>
                  <a:schemeClr val="bg1"/>
                </a:solidFill>
                <a:latin typeface="Georgia" panose="02040502050405020303" pitchFamily="18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63FD2FE0-050F-8C48-9CCE-7426577AFA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5239646"/>
            <a:ext cx="4257726" cy="249346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9B9976F2-AC01-0B48-8E64-DD931422FA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95" y="5564669"/>
            <a:ext cx="4257726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E9DA60-A8F5-5C46-87BD-583E2F3FB50A}"/>
              </a:ext>
            </a:extLst>
          </p:cNvPr>
          <p:cNvSpPr/>
          <p:nvPr userDrawn="1"/>
        </p:nvSpPr>
        <p:spPr>
          <a:xfrm>
            <a:off x="768096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DA1F36F-A66E-2744-9B9A-0F241EF7D8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CDFFB6-69E0-1945-A6FC-4A46E9DBD3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EA59A9-1FF3-4EFD-98EB-55C50EBCF63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5A8DD-D1C6-4413-B8AE-4F36F73AD38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289" y="1524001"/>
            <a:ext cx="1112942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2A6D-CACD-974E-997E-31370D83301E}" type="datetime1">
              <a:t>10/9/19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Oracle Internal/Restricted/Highly Restricted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0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itle slide with bor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B5F97872-A8E7-4983-882E-ED121CE6B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316" y="834553"/>
            <a:ext cx="1325468" cy="174051"/>
          </a:xfrm>
          <a:prstGeom prst="rect">
            <a:avLst/>
          </a:prstGeom>
        </p:spPr>
      </p:pic>
      <p:pic>
        <p:nvPicPr>
          <p:cNvPr id="11" name="Picture 10" descr="A picture containing table, elephant, clothing&#10;&#10;Description automatically generated">
            <a:extLst>
              <a:ext uri="{FF2B5EF4-FFF2-40B4-BE49-F238E27FC236}">
                <a16:creationId xmlns:a16="http://schemas.microsoft.com/office/drawing/2014/main" id="{D10A2AE4-7C9C-4FBA-90B0-0F9F3467E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0" cy="6858000"/>
          </a:xfrm>
          <a:custGeom>
            <a:avLst/>
            <a:gdLst>
              <a:gd name="connsiteX0" fmla="*/ 722372 w 12192000"/>
              <a:gd name="connsiteY0" fmla="*/ 587874 h 6858000"/>
              <a:gd name="connsiteX1" fmla="*/ 722372 w 12192000"/>
              <a:gd name="connsiteY1" fmla="*/ 6270127 h 6858000"/>
              <a:gd name="connsiteX2" fmla="*/ 11469630 w 12192000"/>
              <a:gd name="connsiteY2" fmla="*/ 6270127 h 6858000"/>
              <a:gd name="connsiteX3" fmla="*/ 1146963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22372" y="587874"/>
                </a:moveTo>
                <a:lnTo>
                  <a:pt x="722372" y="6270127"/>
                </a:lnTo>
                <a:lnTo>
                  <a:pt x="11469630" y="6270127"/>
                </a:lnTo>
                <a:lnTo>
                  <a:pt x="1146963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918256"/>
            <a:ext cx="10076344" cy="909981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864362"/>
            <a:ext cx="10076344" cy="416073"/>
          </a:xfr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subtitle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C80B273-05EE-354F-BDB5-4D3CADE788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621" y="6349718"/>
            <a:ext cx="3864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1E6192-0966-E748-B75F-334DC4B5AA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FEE8A7-2ADE-4470-B07B-CD5C5C46C5E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0568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33ABF72-EA61-493C-9C80-2766E330E9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316" y="834553"/>
            <a:ext cx="1325468" cy="174051"/>
          </a:xfrm>
          <a:prstGeom prst="rect">
            <a:avLst/>
          </a:prstGeom>
        </p:spPr>
      </p:pic>
      <p:pic>
        <p:nvPicPr>
          <p:cNvPr id="11" name="Picture 1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A4C97F1E-BE16-AA42-BFFE-49B2AA09D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/>
          <a:stretch/>
        </p:blipFill>
        <p:spPr>
          <a:xfrm flipH="1">
            <a:off x="7263302" y="224473"/>
            <a:ext cx="4928697" cy="2612033"/>
          </a:xfrm>
          <a:prstGeom prst="rect">
            <a:avLst/>
          </a:prstGeom>
        </p:spPr>
      </p:pic>
      <p:pic>
        <p:nvPicPr>
          <p:cNvPr id="12" name="Picture 11" descr="A picture containing music, black&#10;&#10;Description automatically generated">
            <a:extLst>
              <a:ext uri="{FF2B5EF4-FFF2-40B4-BE49-F238E27FC236}">
                <a16:creationId xmlns:a16="http://schemas.microsoft.com/office/drawing/2014/main" id="{5F7F53D4-47BD-9145-A247-BCC9EDCB7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b="27845"/>
          <a:stretch/>
        </p:blipFill>
        <p:spPr>
          <a:xfrm>
            <a:off x="-1" y="5667593"/>
            <a:ext cx="3807059" cy="11904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918256"/>
            <a:ext cx="10076344" cy="909981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864362"/>
            <a:ext cx="10076344" cy="416073"/>
          </a:xfr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subtitle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933DBA-8C55-E84B-B9A6-D9E630A11D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DF406-0086-41A3-9977-669EBDA121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53E6C-3F22-4EB7-A2A6-4B93AD63B5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Ligh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183" y="4508411"/>
            <a:ext cx="5854818" cy="2341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6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8095" y="2288559"/>
            <a:ext cx="9887835" cy="336037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kern="0" spc="0" baseline="0">
                <a:solidFill>
                  <a:srgbClr val="4E3629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vitae </a:t>
            </a:r>
            <a:r>
              <a:rPr lang="en-US" dirty="0" err="1"/>
              <a:t>interdum</a:t>
            </a:r>
            <a:r>
              <a:rPr lang="en-US" dirty="0"/>
              <a:t> diam, non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sed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7D596B-4276-C840-B6F0-D309028DB4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03394-9473-4450-8FF2-944DA47113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A7D7-1838-4598-8915-BF0739FE0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Remote speak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E879062-D42A-C24B-9506-CFFED71D4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/>
          <a:stretch/>
        </p:blipFill>
        <p:spPr>
          <a:xfrm>
            <a:off x="0" y="254000"/>
            <a:ext cx="5133848" cy="662610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BD2CF4-1E90-A941-8678-001223FD41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4000"/>
            <a:ext cx="5133848" cy="6626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8B0DA0-F967-2742-83CF-A94F1A88E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9226" y="1729568"/>
            <a:ext cx="6184238" cy="482019"/>
          </a:xfrm>
        </p:spPr>
        <p:txBody>
          <a:bodyPr lIns="0" anchor="b">
            <a:noAutofit/>
          </a:bodyPr>
          <a:lstStyle>
            <a:lvl1pPr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85E64C9-9C43-0840-BE43-4074F7178F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9226" y="2852531"/>
            <a:ext cx="6184237" cy="2587963"/>
          </a:xfrm>
        </p:spPr>
        <p:txBody>
          <a:bodyPr lIns="0" anchor="ctr" anchorCtr="0">
            <a:noAutofit/>
          </a:bodyPr>
          <a:lstStyle>
            <a:lvl1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defRPr sz="20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228600">
              <a:spcBef>
                <a:spcPts val="0"/>
              </a:spcBef>
              <a:buClr>
                <a:schemeClr val="bg1"/>
              </a:buClr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5F6A82-2EA7-8C4D-A6E5-04849642E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83AB1BC-2635-8847-B41C-2FADD8B3257E}"/>
              </a:ext>
            </a:extLst>
          </p:cNvPr>
          <p:cNvSpPr/>
          <p:nvPr userDrawn="1"/>
        </p:nvSpPr>
        <p:spPr>
          <a:xfrm>
            <a:off x="5659227" y="2452044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2DB3A-2849-8D4A-8B24-9ED495A43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85F9F-E87E-4E84-A301-568289B1B27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35E76-93B0-4F75-B106-DAFB903A2B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05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itle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183" y="565663"/>
            <a:ext cx="5854818" cy="3169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470" y="2302901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rgbClr val="4E3629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AFAB69-F72F-B44B-BB67-D4480049D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6"/>
            <a:ext cx="10110436" cy="844095"/>
          </a:xfrm>
        </p:spPr>
        <p:txBody>
          <a:bodyPr vert="horz" lIns="0" tIns="45720" rIns="0" bIns="45720" rtlCol="0" anchor="b">
            <a:norm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Headline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5B432C7-6194-C04D-8607-A1DFBA321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153" y="2302995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6493D53-065B-674D-B762-76404273F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1153" y="2822169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D2FB6D0-D95C-6242-A795-CCD93D8A2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61153" y="3341343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25DA43B-4E3A-394F-B8B3-16A0A25D8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153" y="3860517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EC907BF-0F79-AE40-A0E1-10EDEEBBA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153" y="4379689"/>
            <a:ext cx="439953" cy="395562"/>
          </a:xfrm>
        </p:spPr>
        <p:txBody>
          <a:bodyPr lIns="0" rIns="0">
            <a:noAutofit/>
          </a:bodyPr>
          <a:lstStyle>
            <a:lvl1pPr algn="ctr">
              <a:defRPr sz="200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FD898F-103C-F14D-85A5-5DFDF32D1E06}"/>
              </a:ext>
            </a:extLst>
          </p:cNvPr>
          <p:cNvSpPr/>
          <p:nvPr userDrawn="1"/>
        </p:nvSpPr>
        <p:spPr>
          <a:xfrm>
            <a:off x="761288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3E966DA-E5B9-074E-B0AA-F5451AF51BA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64470" y="2822098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rgbClr val="4E3629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Two</a:t>
            </a:r>
          </a:p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5FDD008-E0E6-4746-AB5B-78D012E92B2E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64470" y="3341295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rgbClr val="4E3629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Three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5DE72B7-8353-7C47-A8C2-69DED713D17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64470" y="3860492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rgbClr val="4E3629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Four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D1BD307-5E4B-9647-A402-54CF30BEC3C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64470" y="4379689"/>
            <a:ext cx="8814062" cy="39556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rgbClr val="4E3629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Five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138000-7156-634F-A6D0-6F7690252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AAAFB-2FCD-498D-B547-AC9CE371CC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62BB0-137B-434F-A197-25B5626B034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Quo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BE6D0-0FF7-4E98-A703-CF3F097A67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250C7C-7F0B-2B44-AAA6-883F6AB7E0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54B90B0-B853-6F47-ACDA-C26DB60F0F3D}"/>
              </a:ext>
            </a:extLst>
          </p:cNvPr>
          <p:cNvSpPr txBox="1">
            <a:spLocks/>
          </p:cNvSpPr>
          <p:nvPr userDrawn="1"/>
        </p:nvSpPr>
        <p:spPr>
          <a:xfrm>
            <a:off x="875356" y="5535006"/>
            <a:ext cx="9983144" cy="7207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ts val="1800"/>
              </a:lnSpc>
              <a:spcBef>
                <a:spcPts val="0"/>
              </a:spcBef>
              <a:buNone/>
              <a:defRPr lang="en-US" sz="1400" b="1" i="0" kern="120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endParaRPr lang="en-US" sz="1400" b="0" i="0" dirty="0">
              <a:latin typeface="Oracle Sans" panose="020B0503020204020204" pitchFamily="34" charset="0"/>
              <a:cs typeface="Oracle Sans" panose="020B0503020204020204" pitchFamily="34" charset="0"/>
            </a:endParaRP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90252080-E2D5-6447-93EB-F3E1BDF7CD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6" y="2346183"/>
            <a:ext cx="9983786" cy="2242890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32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9068F71-E098-E049-81D3-5491AAF8D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6" y="5239646"/>
            <a:ext cx="9983786" cy="249346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87089DAA-9281-6045-B621-B0A8295117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8096" y="5564669"/>
            <a:ext cx="9983786" cy="528567"/>
          </a:xfrm>
        </p:spPr>
        <p:txBody>
          <a:bodyPr lIns="0">
            <a:noAutofit/>
          </a:bodyPr>
          <a:lstStyle>
            <a:lvl1pPr algn="l" fontAlgn="t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806BB0D3-072D-8D47-8C70-E1851CE92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8096" y="955256"/>
            <a:ext cx="2589212" cy="11069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65B80A-580D-054A-A47B-A7433DB02574}"/>
              </a:ext>
            </a:extLst>
          </p:cNvPr>
          <p:cNvSpPr/>
          <p:nvPr userDrawn="1"/>
        </p:nvSpPr>
        <p:spPr>
          <a:xfrm>
            <a:off x="768097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BF82DE-33C5-3A4E-A2BE-056AD4CD8E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C95176-6832-4D14-B8AA-9CF49288F5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E2F52-3B6A-46A0-AAA4-214A1F01E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6839A-7020-4254-BB27-017A0258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14D97-2391-495E-8C13-180C0EB2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3B6C0B-A6D8-4755-9395-F94ECF5A049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46C395-84D2-B842-A7E3-2D0A4066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7515" y="6356350"/>
            <a:ext cx="386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B8078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FF067D-4DD6-1945-911D-846CE543D5C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585BC-CCE3-468E-BD8A-AE9B6B316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95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B8078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r>
              <a:rPr lang="en-US" dirty="0"/>
              <a:t>Confidential – © 2019 Oracle Internal/Restricted/Highly Restricted</a:t>
            </a:r>
          </a:p>
        </p:txBody>
      </p:sp>
    </p:spTree>
    <p:extLst>
      <p:ext uri="{BB962C8B-B14F-4D97-AF65-F5344CB8AC3E}">
        <p14:creationId xmlns:p14="http://schemas.microsoft.com/office/powerpoint/2010/main" val="95763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19" r:id="rId2"/>
    <p:sldLayoutId id="2147483733" r:id="rId3"/>
    <p:sldLayoutId id="2147483721" r:id="rId4"/>
    <p:sldLayoutId id="2147483734" r:id="rId5"/>
    <p:sldLayoutId id="2147483682" r:id="rId6"/>
    <p:sldLayoutId id="2147483678" r:id="rId7"/>
    <p:sldLayoutId id="2147483683" r:id="rId8"/>
    <p:sldLayoutId id="2147483693" r:id="rId9"/>
    <p:sldLayoutId id="2147483723" r:id="rId10"/>
    <p:sldLayoutId id="2147483724" r:id="rId11"/>
    <p:sldLayoutId id="2147483725" r:id="rId12"/>
    <p:sldLayoutId id="2147483726" r:id="rId13"/>
    <p:sldLayoutId id="2147483679" r:id="rId14"/>
    <p:sldLayoutId id="2147483727" r:id="rId15"/>
    <p:sldLayoutId id="2147483729" r:id="rId16"/>
    <p:sldLayoutId id="2147483730" r:id="rId17"/>
    <p:sldLayoutId id="2147483731" r:id="rId18"/>
    <p:sldLayoutId id="214748373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Oracle Sans" panose="020B05030202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2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6839A-7020-4254-BB27-017A0258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14D97-2391-495E-8C13-180C0EB2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3B6C0B-A6D8-4755-9395-F94ECF5A049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46C395-84D2-B842-A7E3-2D0A4066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7515" y="6356350"/>
            <a:ext cx="386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fld id="{7C371504-33D9-B044-8C50-620C44A06C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F6404-9E78-844F-B5FC-770CD9591C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437197" y="6356350"/>
            <a:ext cx="501650" cy="5016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168A7-4574-4FD8-965C-D37BC160E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95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© 2019 Oracle Internal/Restricted/Highly Restricted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8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7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eorgia" panose="02040502050405020303" pitchFamily="18" charset="0"/>
          <a:ea typeface="+mj-ea"/>
          <a:cs typeface="Oracle Sans" panose="020B05030202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bg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bg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bg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://dev11.psm1.renesys.com/~dmadory/originations_analysis/91.149.240.0_22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dev11.psm1.renesys.com/~dmadory/originations_analysis/66.220.224.0_19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9.xml"/><Relationship Id="rId4" Type="http://schemas.openxmlformats.org/officeDocument/2006/relationships/hyperlink" Target="http://commons.wikimedia.org/wiki/file:emoji_u1f44d.sv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moji_u1f44d.sv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tructionsafetyalert.com/2013/12/housekeeping.html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yn.com/blog/longer-is-not-better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dyn.com/blog/the-flap-heard-around-the-worl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tiff"/><Relationship Id="rId4" Type="http://schemas.openxmlformats.org/officeDocument/2006/relationships/image" Target="http://dev11.psm1.renesys.com/~dmadory/originations_analysis/66.220.224.0_19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4.tiff"/><Relationship Id="rId4" Type="http://schemas.openxmlformats.org/officeDocument/2006/relationships/image" Target="http://dev11.psm1.renesys.com/~dmadory/originations_analysis/66.220.224.0_19.p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4B5E89-ABC3-7E45-9346-FF40C369DA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Doug Madory</a:t>
            </a:r>
          </a:p>
          <a:p>
            <a:r>
              <a:rPr lang="en-US" sz="2000" dirty="0"/>
              <a:t>Oracle Internet Intelligence</a:t>
            </a:r>
          </a:p>
          <a:p>
            <a:r>
              <a:rPr lang="en-US" sz="2000" dirty="0"/>
              <a:t>ESNOG/GORE 24</a:t>
            </a:r>
          </a:p>
          <a:p>
            <a:r>
              <a:rPr lang="en-US" sz="2000" dirty="0"/>
              <a:t>BARCELONA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F98A6F-1063-844D-8524-BF1656C7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Excessive BGP AS Path Prepending is a Self-Inflicted Vulnerability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719AA-17FE-D14D-8E22-B450683B84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621" y="6349718"/>
            <a:ext cx="386443" cy="365125"/>
          </a:xfrm>
        </p:spPr>
        <p:txBody>
          <a:bodyPr/>
          <a:lstStyle/>
          <a:p>
            <a:fld id="{7C371504-33D9-B044-8C50-620C44A06CB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4C402-08B6-435A-BF31-13246DA4BF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43958" y="6480601"/>
            <a:ext cx="3674785" cy="277784"/>
          </a:xfrm>
        </p:spPr>
        <p:txBody>
          <a:bodyPr/>
          <a:lstStyle/>
          <a:p>
            <a:r>
              <a:rPr lang="en-US" dirty="0"/>
              <a:t>Copyright © 2019, Oracle and/or its affiliates. All rights reserved.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DAF6D8-B55D-A041-AD95-139EF1819CB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12392"/>
            <a:ext cx="4870047" cy="3812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BF4737-A1C0-9845-8E4A-EE6F8DFC2D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54" y="1612392"/>
            <a:ext cx="4652178" cy="38120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6C3E330-E79A-3448-980E-7F8A3770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43" y="691046"/>
            <a:ext cx="10130971" cy="610945"/>
          </a:xfrm>
        </p:spPr>
        <p:txBody>
          <a:bodyPr/>
          <a:lstStyle/>
          <a:p>
            <a:r>
              <a:rPr lang="en-US" dirty="0"/>
              <a:t>Prepending in the Global Routing Tables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640EE49-00CA-9243-9B46-B732FC5E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515" y="6356350"/>
            <a:ext cx="386443" cy="365125"/>
          </a:xfrm>
        </p:spPr>
        <p:txBody>
          <a:bodyPr/>
          <a:lstStyle/>
          <a:p>
            <a:fld id="{C51EAA63-D034-42AE-91FA-B13B9518C7BE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1EDDC00-9DFA-F84D-9BB1-204888CC5E26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BF4737-A1C0-9845-8E4A-EE6F8DFC2D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52" y="1522993"/>
            <a:ext cx="4652178" cy="38120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5287F-F397-FA40-940E-868AAFC171BE}"/>
              </a:ext>
            </a:extLst>
          </p:cNvPr>
          <p:cNvSpPr/>
          <p:nvPr/>
        </p:nvSpPr>
        <p:spPr>
          <a:xfrm>
            <a:off x="544030" y="1522992"/>
            <a:ext cx="59446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Prefixes prepended to &gt;95% of </a:t>
            </a:r>
            <a:r>
              <a:rPr lang="en-US" sz="24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ASes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&gt;60k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8% of IPv4 Global Routing Table (1/12)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entities of every stripe: governments, financial institutions, even important parts of internet infrastructure.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Prefixes prepended to &gt;50% of </a:t>
            </a:r>
            <a:r>
              <a:rPr lang="en-US" sz="24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ASes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&gt;100k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13.3% of IPv4 Global Routing Table.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C3E330-E79A-3448-980E-7F8A3770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691046"/>
            <a:ext cx="10473173" cy="610945"/>
          </a:xfrm>
        </p:spPr>
        <p:txBody>
          <a:bodyPr/>
          <a:lstStyle/>
          <a:p>
            <a:r>
              <a:rPr lang="en-US" sz="4000" dirty="0"/>
              <a:t>Prepending in the IPv4 Global Routing Table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436503-BE79-9B41-BCC3-29149DFB719A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633E0DF-86D9-D64D-AC50-6B92D80F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515" y="6356350"/>
            <a:ext cx="386443" cy="365125"/>
          </a:xfrm>
        </p:spPr>
        <p:txBody>
          <a:bodyPr/>
          <a:lstStyle/>
          <a:p>
            <a:fld id="{C51EAA63-D034-42AE-91FA-B13B9518C7B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DAF6D8-B55D-A041-AD95-139EF1819CB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72" y="1565898"/>
            <a:ext cx="4870047" cy="38120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6C3E330-E79A-3448-980E-7F8A3770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29" y="691046"/>
            <a:ext cx="10341189" cy="610945"/>
          </a:xfrm>
        </p:spPr>
        <p:txBody>
          <a:bodyPr/>
          <a:lstStyle/>
          <a:p>
            <a:r>
              <a:rPr lang="en-US" sz="4000" dirty="0"/>
              <a:t>Prepending in the IPv6 Global Routing Table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BB846-7376-E048-9498-9B065E524921}"/>
              </a:ext>
            </a:extLst>
          </p:cNvPr>
          <p:cNvSpPr/>
          <p:nvPr/>
        </p:nvSpPr>
        <p:spPr>
          <a:xfrm>
            <a:off x="668016" y="1522992"/>
            <a:ext cx="5820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Prefixes prepended to 95% </a:t>
            </a:r>
            <a:r>
              <a:rPr lang="en-US" sz="24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ASes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&gt;3k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5.6% of IPv6 Global Routing Table</a:t>
            </a:r>
          </a:p>
          <a:p>
            <a:pPr lvl="1"/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Prefixes prepended to 50% </a:t>
            </a:r>
            <a:r>
              <a:rPr lang="en-US" sz="24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ASes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&gt;6k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8.6% of IPv6 Global Routing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4AF7B1-A395-5C4B-A0E1-A8D523CD30B6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C0CA83A-AC64-BF4A-A0A1-428ECB0A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515" y="6356350"/>
            <a:ext cx="386443" cy="365125"/>
          </a:xfrm>
        </p:spPr>
        <p:txBody>
          <a:bodyPr/>
          <a:lstStyle/>
          <a:p>
            <a:fld id="{C51EAA63-D034-42AE-91FA-B13B9518C7B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2C4983-0186-B745-A727-EE2A97C2A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0" dirty="0">
                <a:solidFill>
                  <a:schemeClr val="bg2"/>
                </a:solidFill>
              </a:rPr>
              <a:t>Prepending is frequently employed in an excessive manner such that it renders routes vulnerable to disruption or misdirection – accidental or otherwise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472FD-84CE-0B43-93F6-9841271286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702E0A-6C54-3C46-816B-181EA561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59"/>
          <a:stretch/>
        </p:blipFill>
        <p:spPr>
          <a:xfrm>
            <a:off x="921580" y="6182718"/>
            <a:ext cx="3479800" cy="6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AF512-A1D2-BB4C-883F-BD6C0E1F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7C9084-7BD1-E647-8F93-A1A507658CF8}"/>
              </a:ext>
            </a:extLst>
          </p:cNvPr>
          <p:cNvSpPr/>
          <p:nvPr/>
        </p:nvSpPr>
        <p:spPr>
          <a:xfrm>
            <a:off x="938784" y="1490008"/>
            <a:ext cx="10314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recent day, 95.47.142.0/23 was “prepended-to-all” like so: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/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3255 197158 197158 197158 197158 197158 197158 197158 197158 197158 197158 197158 197158 197158 197158 197158 197158 197158 197158 197158 197158 197158 197158 197158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8AEC7-A283-F445-8D0F-691021CA4061}"/>
              </a:ext>
            </a:extLst>
          </p:cNvPr>
          <p:cNvSpPr/>
          <p:nvPr/>
        </p:nvSpPr>
        <p:spPr>
          <a:xfrm>
            <a:off x="938784" y="3617017"/>
            <a:ext cx="10314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attacker might announce the same prefix with a fabricated AS path like the following: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/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ASXXX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3255 197158</a:t>
            </a:r>
          </a:p>
          <a:p>
            <a:pPr indent="457200"/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Would redirect a portion of traffic to this prefix via ASXXX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32161E-38CD-FB47-9EAB-75997A6D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950" y="691046"/>
            <a:ext cx="8557404" cy="610945"/>
          </a:xfrm>
        </p:spPr>
        <p:txBody>
          <a:bodyPr/>
          <a:lstStyle/>
          <a:p>
            <a:r>
              <a:rPr lang="en-US" dirty="0"/>
              <a:t>What’s the Risk?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1C088FB-287F-C549-8337-B00CD29609A2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AF512-A1D2-BB4C-883F-BD6C0E1F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7C9084-7BD1-E647-8F93-A1A507658CF8}"/>
              </a:ext>
            </a:extLst>
          </p:cNvPr>
          <p:cNvSpPr/>
          <p:nvPr/>
        </p:nvSpPr>
        <p:spPr>
          <a:xfrm>
            <a:off x="950736" y="1637582"/>
            <a:ext cx="1031443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length of prepending gives the attacker room to craft an AS path that would appear plausible, comply with origin validation, and not be detected by off-the-shelf route monitoring.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3255 197158 197158 197158 197158 197158 197158 197158 197158 197158 197158 197158 197158 197158 197158 197158 197158 197158 197158 197158 197158 197158 197158 197158</a:t>
            </a:r>
          </a:p>
          <a:p>
            <a:endParaRPr lang="en-US" sz="12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ASXXX 3255 197158</a:t>
            </a:r>
          </a:p>
          <a:p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32161E-38CD-FB47-9EAB-75997A6D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950" y="691046"/>
            <a:ext cx="8557404" cy="610945"/>
          </a:xfrm>
        </p:spPr>
        <p:txBody>
          <a:bodyPr/>
          <a:lstStyle/>
          <a:p>
            <a:r>
              <a:rPr lang="en-US" dirty="0"/>
              <a:t>What’s the Risk?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B515A0C-BE05-0048-9C34-C438C66C9E16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2C4983-0186-B745-A727-EE2A97C2A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inadvertent origin leak could also disrupt traffic to these routes. Accidents happen, so why deliberately put your routes at risk?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472FD-84CE-0B43-93F6-9841271286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702E0A-6C54-3C46-816B-181EA561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59"/>
          <a:stretch/>
        </p:blipFill>
        <p:spPr>
          <a:xfrm>
            <a:off x="921580" y="6182718"/>
            <a:ext cx="3479800" cy="6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5BA97-6726-D045-AA46-91086B8E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17</a:t>
            </a:fld>
            <a:endParaRPr lang="en-US"/>
          </a:p>
        </p:txBody>
      </p:sp>
      <p:pic>
        <p:nvPicPr>
          <p:cNvPr id="1025" name="Picture 1" descr="http://dev11.psm1.renesys.com/~dmadory/originations_analysis/91.149.240.0_22.png">
            <a:extLst>
              <a:ext uri="{FF2B5EF4-FFF2-40B4-BE49-F238E27FC236}">
                <a16:creationId xmlns:a16="http://schemas.microsoft.com/office/drawing/2014/main" id="{882260B0-BAA6-2347-9A11-971ABFF9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03" y="1653502"/>
            <a:ext cx="4142829" cy="355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5CA018-EE7E-4C4D-BD6B-4AEDE678F23F}"/>
              </a:ext>
            </a:extLst>
          </p:cNvPr>
          <p:cNvSpPr/>
          <p:nvPr/>
        </p:nvSpPr>
        <p:spPr>
          <a:xfrm>
            <a:off x="757514" y="1653502"/>
            <a:ext cx="63536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 what happens when a non-prepended route goes up against an excessively prepended route?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91.149.240.0/22 is a Polish route that is normally announced with the origin prepended three times (“41952 41952 41952”).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AS60781 (not prepended) quickly became the most popular version of this route for the next week until it disappeared. </a:t>
            </a:r>
            <a:endParaRPr lang="en-US" sz="2200" dirty="0">
              <a:solidFill>
                <a:schemeClr val="bg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5C464-FB08-2E4E-B4CC-FE9C49C3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71" y="672156"/>
            <a:ext cx="10343185" cy="610945"/>
          </a:xfrm>
        </p:spPr>
        <p:txBody>
          <a:bodyPr/>
          <a:lstStyle/>
          <a:p>
            <a:r>
              <a:rPr lang="en-US" dirty="0"/>
              <a:t>Prepended vs non-prepended in the wild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32377A-AE37-9A43-90AF-2F14BC13A543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BA9C8-2316-B948-A383-6BFCBE6F9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5BC2E-1F28-2145-BDB8-126564EAF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1706" y="19245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2" descr="http://dev11.psm1.renesys.com/~dmadory/originations_analysis/66.220.224.0_19.png">
            <a:extLst>
              <a:ext uri="{FF2B5EF4-FFF2-40B4-BE49-F238E27FC236}">
                <a16:creationId xmlns:a16="http://schemas.microsoft.com/office/drawing/2014/main" id="{BFA91F8E-B74C-3845-930C-552C3860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97" y="2186586"/>
            <a:ext cx="3733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53F40A-D849-1D4F-835A-1FA2A7918168}"/>
              </a:ext>
            </a:extLst>
          </p:cNvPr>
          <p:cNvSpPr/>
          <p:nvPr/>
        </p:nvSpPr>
        <p:spPr>
          <a:xfrm>
            <a:off x="757515" y="1601642"/>
            <a:ext cx="9765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 the impact of prepending isn’t as straightforward.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5DD47E-7FE1-3A4B-8747-56055311E883}"/>
              </a:ext>
            </a:extLst>
          </p:cNvPr>
          <p:cNvSpPr/>
          <p:nvPr/>
        </p:nvSpPr>
        <p:spPr>
          <a:xfrm>
            <a:off x="757515" y="2109216"/>
            <a:ext cx="70189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prefix is announced to the internet in two ways: 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174 17356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6939 17356 17356 17356 17356 17356 17356 17356 17356 17356 17356 17356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B8D1E1-30C2-EF44-97FF-5E92A7FDA9A2}"/>
              </a:ext>
            </a:extLst>
          </p:cNvPr>
          <p:cNvSpPr/>
          <p:nvPr/>
        </p:nvSpPr>
        <p:spPr>
          <a:xfrm>
            <a:off x="757515" y="4651203"/>
            <a:ext cx="7345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58% of our peers chose prepending 6939 route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42% chose non-prepending 174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Despite prepending, AS6939 is more popular due to extensive peering base of thousands of ASNs. 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6175A7-2F2E-3D4B-B5B3-E918FFA3D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71" y="672156"/>
            <a:ext cx="10038385" cy="610945"/>
          </a:xfrm>
        </p:spPr>
        <p:txBody>
          <a:bodyPr/>
          <a:lstStyle/>
          <a:p>
            <a:r>
              <a:rPr lang="en-US" dirty="0"/>
              <a:t>Prepended vs non-prepended in the wild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5F9353-A65F-3147-9E7A-C489E4F2AB04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3B49-302F-C541-BF96-11BAE7B9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Prepending-To-All a growing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806B0-D11E-6A4B-A6C6-E1064A9E6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515" y="1524001"/>
            <a:ext cx="10901746" cy="4737314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happens when we run these stats over time? Is there a trend?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Yes! % of IPv4 table that is prepended-to-all is growing at 0.5%/year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IPv6 table is growing slower: 0.2%/year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4710D-7532-6D4E-BC4D-DED021CD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16777-7D4E-FB4B-A711-6D70EC57F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99" y="2165889"/>
            <a:ext cx="45720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94A01-24D9-614D-A123-D9FFFFBB7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532" y="2165889"/>
            <a:ext cx="4572000" cy="27432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A7A5FE-A62C-694D-B5A7-C8E55867547A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4B5E89-ABC3-7E45-9346-FF40C369DA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Doug Madory, Matt Prosser</a:t>
            </a:r>
          </a:p>
          <a:p>
            <a:r>
              <a:rPr lang="en-US" sz="2000" dirty="0"/>
              <a:t>Oracle Internet Intelligence</a:t>
            </a:r>
          </a:p>
          <a:p>
            <a:r>
              <a:rPr lang="en-US" sz="2000" dirty="0"/>
              <a:t>RIPE 79</a:t>
            </a:r>
          </a:p>
          <a:p>
            <a:r>
              <a:rPr lang="en-US" sz="2000" dirty="0"/>
              <a:t>Rotterdam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F98A6F-1063-844D-8524-BF1656C7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Excessive BGP AS Path Prepending is a Self-Inflicted Vulnerability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719AA-17FE-D14D-8E22-B450683B84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621" y="6349718"/>
            <a:ext cx="386443" cy="365125"/>
          </a:xfrm>
        </p:spPr>
        <p:txBody>
          <a:bodyPr/>
          <a:lstStyle/>
          <a:p>
            <a:fld id="{7C371504-33D9-B044-8C50-620C44A06CB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4C402-08B6-435A-BF31-13246DA4BF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43958" y="6480601"/>
            <a:ext cx="3674785" cy="277784"/>
          </a:xfrm>
        </p:spPr>
        <p:txBody>
          <a:bodyPr/>
          <a:lstStyle/>
          <a:p>
            <a:r>
              <a:rPr lang="en-US" dirty="0"/>
              <a:t>Copyright © 2019, Oracle and/or its affiliates. All rights reserved.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7305B-11A4-9A45-AACE-763232F5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98C33-9E1A-A246-A3BA-D1262E5F5663}"/>
              </a:ext>
            </a:extLst>
          </p:cNvPr>
          <p:cNvSpPr/>
          <p:nvPr/>
        </p:nvSpPr>
        <p:spPr>
          <a:xfrm>
            <a:off x="1094580" y="1490008"/>
            <a:ext cx="9112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wanted to know, so we asked some folks doing this. Is it intentional?</a:t>
            </a:r>
          </a:p>
          <a:p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2"/>
                </a:solidFill>
              </a:rPr>
              <a:t>... 3356 19256 7955 30321 30321 30321	 162.212.148.0/23</a:t>
            </a:r>
          </a:p>
          <a:p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B6B23-9BA5-5C44-BBE5-2B72E5AF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60" y="691046"/>
            <a:ext cx="10233294" cy="610945"/>
          </a:xfrm>
        </p:spPr>
        <p:txBody>
          <a:bodyPr/>
          <a:lstStyle/>
          <a:p>
            <a:r>
              <a:rPr lang="en-US" dirty="0"/>
              <a:t>Why does prepending-to-all happen?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5A58E1-9EFD-7644-AED7-8E72C317700F}"/>
              </a:ext>
            </a:extLst>
          </p:cNvPr>
          <p:cNvGrpSpPr/>
          <p:nvPr/>
        </p:nvGrpSpPr>
        <p:grpSpPr>
          <a:xfrm>
            <a:off x="1019995" y="3028177"/>
            <a:ext cx="10305799" cy="3138779"/>
            <a:chOff x="1019995" y="3028177"/>
            <a:chExt cx="10305799" cy="31387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93E45BB-C059-A842-A0D2-73F9125C3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5880" y="3028720"/>
              <a:ext cx="4709914" cy="3138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AAAFFA-60E7-2F40-97B2-8A1AE4F512F6}"/>
                </a:ext>
              </a:extLst>
            </p:cNvPr>
            <p:cNvSpPr/>
            <p:nvPr/>
          </p:nvSpPr>
          <p:spPr>
            <a:xfrm>
              <a:off x="1019995" y="3028177"/>
              <a:ext cx="53996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asked Burning Man NetOps about their excessive prepending. </a:t>
              </a:r>
              <a:endParaRPr lang="en-US" sz="2400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C8680E-D418-DD4E-9E7B-79A343B68F47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B47AED-3F3A-2741-89B2-10B222C8B90C}"/>
              </a:ext>
            </a:extLst>
          </p:cNvPr>
          <p:cNvGrpSpPr/>
          <p:nvPr/>
        </p:nvGrpSpPr>
        <p:grpSpPr>
          <a:xfrm>
            <a:off x="1019994" y="3070798"/>
            <a:ext cx="9611215" cy="1494432"/>
            <a:chOff x="1019994" y="3070798"/>
            <a:chExt cx="9611215" cy="149443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08349C4-22CC-4847-ACF4-F0287170A5B6}"/>
                </a:ext>
              </a:extLst>
            </p:cNvPr>
            <p:cNvGrpSpPr/>
            <p:nvPr/>
          </p:nvGrpSpPr>
          <p:grpSpPr>
            <a:xfrm>
              <a:off x="6615879" y="3070798"/>
              <a:ext cx="4015330" cy="595713"/>
              <a:chOff x="6614291" y="3070797"/>
              <a:chExt cx="4015330" cy="59571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D56584-CA49-DD4D-9CAC-1F643C2781D9}"/>
                  </a:ext>
                </a:extLst>
              </p:cNvPr>
              <p:cNvSpPr/>
              <p:nvPr/>
            </p:nvSpPr>
            <p:spPr>
              <a:xfrm>
                <a:off x="6614291" y="3070797"/>
                <a:ext cx="40153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Remove that unnecessary prepending, moonwalker</a:t>
                </a:r>
                <a:endParaRPr lang="en-US" sz="1400" b="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4E5569B-43AC-6245-A450-965683B00E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26747" y="3378574"/>
                <a:ext cx="931654" cy="287936"/>
              </a:xfrm>
              <a:prstGeom prst="line">
                <a:avLst/>
              </a:prstGeom>
              <a:ln w="28575">
                <a:solidFill>
                  <a:srgbClr val="FFFF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 descr="Original file ‎ (SVG file, nominally 128 × 128 pixels ...">
              <a:extLst>
                <a:ext uri="{FF2B5EF4-FFF2-40B4-BE49-F238E27FC236}">
                  <a16:creationId xmlns:a16="http://schemas.microsoft.com/office/drawing/2014/main" id="{DDE65E33-C045-DE4C-B961-F11E5161C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354986" y="4101468"/>
              <a:ext cx="377372" cy="37737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7C6EED-0313-D04E-ABEF-C5324FF40DDC}"/>
                </a:ext>
              </a:extLst>
            </p:cNvPr>
            <p:cNvSpPr/>
            <p:nvPr/>
          </p:nvSpPr>
          <p:spPr>
            <a:xfrm>
              <a:off x="1019994" y="4103565"/>
              <a:ext cx="53996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immediately fixed 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9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7305B-11A4-9A45-AACE-763232F5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98C33-9E1A-A246-A3BA-D1262E5F5663}"/>
              </a:ext>
            </a:extLst>
          </p:cNvPr>
          <p:cNvSpPr/>
          <p:nvPr/>
        </p:nvSpPr>
        <p:spPr>
          <a:xfrm>
            <a:off x="1143958" y="1818966"/>
            <a:ext cx="91815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wanted to know, so we asked some folks doing this.</a:t>
            </a:r>
          </a:p>
          <a:p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2"/>
                </a:solidFill>
              </a:rPr>
              <a:t>CloudFlare</a:t>
            </a:r>
            <a:r>
              <a:rPr lang="en-US" sz="2400" dirty="0">
                <a:solidFill>
                  <a:schemeClr val="bg2"/>
                </a:solidFill>
              </a:rPr>
              <a:t>, Google also removed the excessive prepending when we reported it to them.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Most either didn’t respond or claimed it was an “operational issue” and it remains.</a:t>
            </a:r>
          </a:p>
          <a:p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B6B23-9BA5-5C44-BBE5-2B72E5AF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60" y="691046"/>
            <a:ext cx="10233294" cy="610945"/>
          </a:xfrm>
        </p:spPr>
        <p:txBody>
          <a:bodyPr/>
          <a:lstStyle/>
          <a:p>
            <a:r>
              <a:rPr lang="en-US" dirty="0"/>
              <a:t>Why does prepending-to-all happen?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2A21E9-CED1-D046-9348-E6927F4AEE33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4" name="Picture 3" descr="Original file ‎ (SVG file, nominally 128 × 128 pixels ...">
            <a:extLst>
              <a:ext uri="{FF2B5EF4-FFF2-40B4-BE49-F238E27FC236}">
                <a16:creationId xmlns:a16="http://schemas.microsoft.com/office/drawing/2014/main" id="{07E66A11-07BD-0945-A3D5-2DAD6BAD8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64467" y="2900222"/>
            <a:ext cx="377372" cy="3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7305B-11A4-9A45-AACE-763232F5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98C33-9E1A-A246-A3BA-D1262E5F5663}"/>
              </a:ext>
            </a:extLst>
          </p:cNvPr>
          <p:cNvSpPr/>
          <p:nvPr/>
        </p:nvSpPr>
        <p:spPr>
          <a:xfrm>
            <a:off x="1094580" y="1794390"/>
            <a:ext cx="91122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Theory 1: Poor Housekeeping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>
                <a:solidFill>
                  <a:schemeClr val="bg2"/>
                </a:solidFill>
              </a:rPr>
              <a:t>The AS forgets to remove the prepending for one of its transit providers when it is no longer needed.</a:t>
            </a:r>
            <a:endParaRPr lang="en-US" sz="2400" u="sng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u="sng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solidFill>
                  <a:schemeClr val="bg2"/>
                </a:solidFill>
              </a:rPr>
              <a:t>Theory 2: Return Path Influence</a:t>
            </a:r>
            <a:r>
              <a:rPr lang="en-US" sz="2400" dirty="0">
                <a:solidFill>
                  <a:schemeClr val="bg2"/>
                </a:solidFill>
              </a:rPr>
              <a:t> – AS attempting to de-prioritize traffic from transit providers over settlement-free peers.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B6B23-9BA5-5C44-BBE5-2B72E5AF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60" y="691046"/>
            <a:ext cx="10233294" cy="610945"/>
          </a:xfrm>
        </p:spPr>
        <p:txBody>
          <a:bodyPr/>
          <a:lstStyle/>
          <a:p>
            <a:r>
              <a:rPr lang="en-US" dirty="0"/>
              <a:t>Why does prepending-to-all happen?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138D5C-4D6E-3D4E-882B-4D2F57AED7D4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3" name="Picture 2" descr="SAFETY ALERT: POOR HOUSEKEEPING">
            <a:extLst>
              <a:ext uri="{FF2B5EF4-FFF2-40B4-BE49-F238E27FC236}">
                <a16:creationId xmlns:a16="http://schemas.microsoft.com/office/drawing/2014/main" id="{62CD8BD3-9776-9843-9486-579F294D2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21533" y="3991153"/>
            <a:ext cx="3045247" cy="227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7305B-11A4-9A45-AACE-763232F5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98C33-9E1A-A246-A3BA-D1262E5F5663}"/>
              </a:ext>
            </a:extLst>
          </p:cNvPr>
          <p:cNvSpPr/>
          <p:nvPr/>
        </p:nvSpPr>
        <p:spPr>
          <a:xfrm>
            <a:off x="1172020" y="2001977"/>
            <a:ext cx="95953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Theory 3: Mistakes Abound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>
                <a:solidFill>
                  <a:schemeClr val="bg2"/>
                </a:solidFill>
              </a:rPr>
              <a:t>There are simply a lot of errors in BGP routing. Consider the prepended AS path of 181.191.170.0/24 below:</a:t>
            </a:r>
          </a:p>
          <a:p>
            <a:r>
              <a:rPr lang="en-US" sz="2400" dirty="0">
                <a:solidFill>
                  <a:schemeClr val="bg2"/>
                </a:solidFill>
              </a:rPr>
              <a:t> </a:t>
            </a:r>
          </a:p>
          <a:p>
            <a:r>
              <a:rPr lang="en-US" sz="2400" dirty="0">
                <a:solidFill>
                  <a:schemeClr val="bg2"/>
                </a:solidFill>
              </a:rPr>
              <a:t>… 52981 267429 267429 267492 267492 267429 267429 267492 267492 267429 267429 267492 267492 267429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09CE2-480C-1B48-96F7-6A3129FB02F4}"/>
              </a:ext>
            </a:extLst>
          </p:cNvPr>
          <p:cNvSpPr/>
          <p:nvPr/>
        </p:nvSpPr>
        <p:spPr>
          <a:xfrm>
            <a:off x="1172020" y="4325279"/>
            <a:ext cx="942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case your eyes didn’t catch it, the prepending here involves a mix of two distinct ASNs (2674</a:t>
            </a:r>
            <a:r>
              <a:rPr lang="en-US" sz="2400" b="1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US" sz="2400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2674</a:t>
            </a:r>
            <a:r>
              <a:rPr lang="en-US" sz="2400" b="1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lang="en-US" sz="2400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with the last two digits transposed. </a:t>
            </a:r>
            <a:endParaRPr lang="en-US" sz="2400" i="1" dirty="0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762C03-1DA5-A049-B3DE-B6A9E431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60" y="691046"/>
            <a:ext cx="10233294" cy="610945"/>
          </a:xfrm>
        </p:spPr>
        <p:txBody>
          <a:bodyPr/>
          <a:lstStyle/>
          <a:p>
            <a:r>
              <a:rPr lang="en-US" dirty="0"/>
              <a:t>Why does this happen?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1B38C2-24F5-C648-8B37-F958EAE15DDE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5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B0F7-915C-714C-94CE-C95F02FB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2B02A-EFF3-E747-A5BA-1170B020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CEE5E6-9520-BE49-9BB3-776F0566AFDB}"/>
              </a:ext>
            </a:extLst>
          </p:cNvPr>
          <p:cNvSpPr/>
          <p:nvPr/>
        </p:nvSpPr>
        <p:spPr>
          <a:xfrm>
            <a:off x="950736" y="1854745"/>
            <a:ext cx="101384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AS paths (whether due to prepending or not) incur risk of disruption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event another AS originates the same prefix with a shorter AS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operators should ensure prepending is absolutely necessary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of your networks have excessive prepending (ask me for examples)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8% of IPv4 and 5.6% of IPv6 global routing tables presently prepended to </a:t>
            </a:r>
            <a:r>
              <a:rPr lang="en-US" sz="2400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everyone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this traffic engineering technique is significantly overused.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5726B7D-507D-6C44-84B0-B2B74DF60FF2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C42E9-5DD9-D941-B19C-83A98606C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C9D01-C312-3E4D-9ADA-9A513F189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095" y="5239645"/>
            <a:ext cx="4257726" cy="528567"/>
          </a:xfrm>
        </p:spPr>
        <p:txBody>
          <a:bodyPr/>
          <a:lstStyle/>
          <a:p>
            <a:r>
              <a:rPr lang="en-US" sz="1800" dirty="0"/>
              <a:t>Doug Madory, Matt Prosser</a:t>
            </a:r>
          </a:p>
          <a:p>
            <a:r>
              <a:rPr lang="en-US" sz="1800" dirty="0"/>
              <a:t>@</a:t>
            </a:r>
            <a:r>
              <a:rPr lang="en-US" sz="1800" dirty="0" err="1"/>
              <a:t>InternetIntel</a:t>
            </a: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7113C-D1A0-1948-9DCE-464E1B1E16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8095" y="5768212"/>
            <a:ext cx="4257726" cy="488466"/>
          </a:xfrm>
        </p:spPr>
        <p:txBody>
          <a:bodyPr/>
          <a:lstStyle/>
          <a:p>
            <a:r>
              <a:rPr lang="en-US" sz="1800" dirty="0"/>
              <a:t>Oracle Internet Intel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85CF9-CC91-6B42-8FD0-F815257FC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621" y="6349718"/>
            <a:ext cx="386443" cy="365125"/>
          </a:xfrm>
        </p:spPr>
        <p:txBody>
          <a:bodyPr/>
          <a:lstStyle/>
          <a:p>
            <a:fld id="{7C371504-33D9-B044-8C50-620C44A06CB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55BDC5-F44C-CD40-B0D0-4977F99F5747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8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E2F2-DDCA-024A-A635-6506058D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harbor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B19A2-302A-1A47-94F9-13B5BAEC2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The following is intended to outline our general product direction. It is intended for information purposes only, and may not be incorporated into any contract. It is not a commitment to deliver any material, code, or functionality, and should not be relied upon in making purchasing decisions.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development, release, timing, and pricing of any features or functionality described for Oracle’s products may change and remains at the sole discretion of Oracle Corporation.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BC627-6A8A-5844-8889-EAB2360ED1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621" y="6349718"/>
            <a:ext cx="386443" cy="365125"/>
          </a:xfrm>
        </p:spPr>
        <p:txBody>
          <a:bodyPr/>
          <a:lstStyle/>
          <a:p>
            <a:fld id="{7C371504-33D9-B044-8C50-620C44A06CB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7922BA-B384-8348-AC75-305F79A64E7D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B6E9B-2217-104A-97DE-D6A8F3EB508B}"/>
              </a:ext>
            </a:extLst>
          </p:cNvPr>
          <p:cNvSpPr txBox="1"/>
          <p:nvPr/>
        </p:nvSpPr>
        <p:spPr>
          <a:xfrm>
            <a:off x="1334443" y="1728193"/>
            <a:ext cx="8834033" cy="41156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technique used to de-prioritize a route by artificially increasing AS_PATH length.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“Prepending” is repeating an ASN in AS_PATH – typically to a subset of adjacent </a:t>
            </a:r>
            <a:r>
              <a:rPr lang="en-US" sz="2400" dirty="0" err="1">
                <a:solidFill>
                  <a:schemeClr val="bg1"/>
                </a:solidFill>
              </a:rPr>
              <a:t>ASes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… 3356 4192 4192 7160	 208.72.91.0/24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Assuming all other criterion are equal, BGP route selection prefers the shorter AS path length (i.e. non-prepended route).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627E6-A5EB-BA41-BB68-37DC8C88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A3A17-3AB1-9247-AE73-1716BF31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93" y="604782"/>
            <a:ext cx="9217983" cy="610945"/>
          </a:xfrm>
        </p:spPr>
        <p:txBody>
          <a:bodyPr/>
          <a:lstStyle/>
          <a:p>
            <a:r>
              <a:rPr lang="en-US" dirty="0"/>
              <a:t>What is AS_PATH Prepending?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9424B5CA-652F-F94E-ABF1-76232F715CAB}"/>
              </a:ext>
            </a:extLst>
          </p:cNvPr>
          <p:cNvSpPr/>
          <p:nvPr/>
        </p:nvSpPr>
        <p:spPr>
          <a:xfrm rot="16200000">
            <a:off x="3704773" y="3472542"/>
            <a:ext cx="312059" cy="1335316"/>
          </a:xfrm>
          <a:prstGeom prst="lef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BCDCC96-17B8-044A-ABAB-3AF435385CD9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A8E4CD-B1EE-1B40-B759-F6B34078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122" y="3114050"/>
            <a:ext cx="3721012" cy="29070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627E6-A5EB-BA41-BB68-37DC8C88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A3A17-3AB1-9247-AE73-1716BF31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93" y="604782"/>
            <a:ext cx="9978764" cy="610945"/>
          </a:xfrm>
        </p:spPr>
        <p:txBody>
          <a:bodyPr/>
          <a:lstStyle/>
          <a:p>
            <a:r>
              <a:rPr lang="en-US" dirty="0"/>
              <a:t>But prepending can also be problematic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DD8F1-7A81-2645-BFD0-3D7AAFBB7A0B}"/>
              </a:ext>
            </a:extLst>
          </p:cNvPr>
          <p:cNvSpPr txBox="1"/>
          <p:nvPr/>
        </p:nvSpPr>
        <p:spPr>
          <a:xfrm>
            <a:off x="812179" y="1576687"/>
            <a:ext cx="8834033" cy="41156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Rarely the direct cause of problems, with one notable exception: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Feb 2009: Internet-wide outages caused by a single errant routing announcement. In this incident, AS47868 announced its one prefix with an extremely long AS path. [1,2]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Big difference in </a:t>
            </a:r>
            <a:r>
              <a:rPr lang="en-US" sz="2400" dirty="0" err="1">
                <a:solidFill>
                  <a:schemeClr val="bg1"/>
                </a:solidFill>
              </a:rPr>
              <a:t>MikroTik</a:t>
            </a:r>
            <a:r>
              <a:rPr lang="en-US" sz="2400" dirty="0">
                <a:solidFill>
                  <a:schemeClr val="bg1"/>
                </a:solidFill>
              </a:rPr>
              <a:t> vs Cisco config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Admin entered ASN instead of prepend count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</a:rPr>
              <a:t>47868 modulo 256 = 252 prepends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 AS path lengths exceeded 255, Cisco routers crashed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161C20-2A65-AF42-A834-91A3F85095E5}"/>
              </a:ext>
            </a:extLst>
          </p:cNvPr>
          <p:cNvSpPr/>
          <p:nvPr/>
        </p:nvSpPr>
        <p:spPr>
          <a:xfrm>
            <a:off x="1326694" y="5651759"/>
            <a:ext cx="423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https://dyn.com/blog/longer-is-not-better/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836DD-A481-6E48-8BEC-28B460CD4FD4}"/>
              </a:ext>
            </a:extLst>
          </p:cNvPr>
          <p:cNvSpPr/>
          <p:nvPr/>
        </p:nvSpPr>
        <p:spPr>
          <a:xfrm>
            <a:off x="1326693" y="5323045"/>
            <a:ext cx="549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https://dyn.com/blog/the-flap-heard-around-the-world/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56A3D0-7467-6644-88AD-29DEAF959BA2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3image4102240">
            <a:extLst>
              <a:ext uri="{FF2B5EF4-FFF2-40B4-BE49-F238E27FC236}">
                <a16:creationId xmlns:a16="http://schemas.microsoft.com/office/drawing/2014/main" id="{19CE5239-590A-224C-83A8-BFAF53B80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104"/>
          <a:stretch/>
        </p:blipFill>
        <p:spPr bwMode="auto">
          <a:xfrm>
            <a:off x="7109394" y="3098247"/>
            <a:ext cx="4777806" cy="288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D6C18F-EF95-BB4D-9E3F-034F3DFE554A}"/>
              </a:ext>
            </a:extLst>
          </p:cNvPr>
          <p:cNvSpPr/>
          <p:nvPr/>
        </p:nvSpPr>
        <p:spPr>
          <a:xfrm>
            <a:off x="634851" y="3106309"/>
            <a:ext cx="1474449" cy="287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627E6-A5EB-BA41-BB68-37DC8C88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A3A17-3AB1-9247-AE73-1716BF31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8" y="344140"/>
            <a:ext cx="11053822" cy="1380826"/>
          </a:xfrm>
        </p:spPr>
        <p:txBody>
          <a:bodyPr/>
          <a:lstStyle/>
          <a:p>
            <a:r>
              <a:rPr lang="en-US" sz="4000" dirty="0"/>
              <a:t>China </a:t>
            </a:r>
            <a:r>
              <a:rPr lang="en-US" sz="4000" b="1" dirty="0"/>
              <a:t>did not</a:t>
            </a:r>
            <a:r>
              <a:rPr lang="en-US" sz="4000" dirty="0"/>
              <a:t> hijack 15% of all internet traffic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5D371-2AA0-9048-BA5F-D7D8ED3213A7}"/>
              </a:ext>
            </a:extLst>
          </p:cNvPr>
          <p:cNvSpPr/>
          <p:nvPr/>
        </p:nvSpPr>
        <p:spPr>
          <a:xfrm>
            <a:off x="705841" y="1871858"/>
            <a:ext cx="10780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impact was constrained to Chinese routes.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two of the top five most-propagated leaked routes were US routes! 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10382-1170-2647-AD7E-DE8A8DFE5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1500" r="5107" b="4782"/>
          <a:stretch/>
        </p:blipFill>
        <p:spPr>
          <a:xfrm>
            <a:off x="1872299" y="3106310"/>
            <a:ext cx="5029200" cy="28761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EE3DCF-786D-E24E-9FCB-A24665B22953}"/>
              </a:ext>
            </a:extLst>
          </p:cNvPr>
          <p:cNvSpPr txBox="1"/>
          <p:nvPr/>
        </p:nvSpPr>
        <p:spPr>
          <a:xfrm>
            <a:off x="2138433" y="5380788"/>
            <a:ext cx="1380044" cy="601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b="1" dirty="0"/>
              <a:t>prefixes (sorted by max peer percentage)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F97993-559F-BE4E-B23A-C10610F1BC15}"/>
              </a:ext>
            </a:extLst>
          </p:cNvPr>
          <p:cNvSpPr txBox="1"/>
          <p:nvPr/>
        </p:nvSpPr>
        <p:spPr>
          <a:xfrm>
            <a:off x="5933737" y="5557946"/>
            <a:ext cx="1175657" cy="352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b="1" dirty="0"/>
              <a:t>time (</a:t>
            </a:r>
            <a:r>
              <a:rPr lang="en-US" sz="1200" b="1" dirty="0" err="1"/>
              <a:t>utc</a:t>
            </a:r>
            <a:r>
              <a:rPr lang="en-US" sz="1200" b="1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E2A98B-CFE9-E34E-984A-446AEA103913}"/>
              </a:ext>
            </a:extLst>
          </p:cNvPr>
          <p:cNvSpPr txBox="1"/>
          <p:nvPr/>
        </p:nvSpPr>
        <p:spPr>
          <a:xfrm>
            <a:off x="871851" y="3237164"/>
            <a:ext cx="1631125" cy="615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b="1" dirty="0"/>
              <a:t>peer percentage (propagation)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D2EF595-5FAE-A745-85F7-CDD9A7813001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627E6-A5EB-BA41-BB68-37DC8C88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5D371-2AA0-9048-BA5F-D7D8ED3213A7}"/>
              </a:ext>
            </a:extLst>
          </p:cNvPr>
          <p:cNvSpPr/>
          <p:nvPr/>
        </p:nvSpPr>
        <p:spPr>
          <a:xfrm>
            <a:off x="605437" y="2054842"/>
            <a:ext cx="87892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were two of the most-propagated leaked routes from the US?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 termed this:</a:t>
            </a:r>
          </a:p>
          <a:p>
            <a:pPr lvl="4"/>
            <a:r>
              <a:rPr lang="en-US" sz="2400" strike="sngStrike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hijack me please</a:t>
            </a:r>
          </a:p>
          <a:p>
            <a:pPr lvl="4"/>
            <a:r>
              <a:rPr lang="en-US" sz="2400" strike="sngStrike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hate myself</a:t>
            </a:r>
          </a:p>
          <a:p>
            <a:pPr lvl="4"/>
            <a:r>
              <a:rPr lang="en-US" sz="2400" b="1" i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prepended-to-all</a:t>
            </a:r>
            <a:endParaRPr lang="en-US" sz="2400" b="1" i="1" dirty="0">
              <a:solidFill>
                <a:schemeClr val="bg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75577E-9A8D-1D4F-B5D4-C0E3491BC57B}"/>
              </a:ext>
            </a:extLst>
          </p:cNvPr>
          <p:cNvSpPr/>
          <p:nvPr/>
        </p:nvSpPr>
        <p:spPr>
          <a:xfrm>
            <a:off x="829667" y="2772063"/>
            <a:ext cx="65301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12.5.48.0/21 and 12.4.196.0/22 were announced to the internet along following excessively prepended AS path:</a:t>
            </a:r>
          </a:p>
          <a:p>
            <a:r>
              <a:rPr lang="en-US" sz="22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2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3257 7795 12163 12163 12163 12163 12163 12163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156A50-09DA-E141-A324-901AEAE9C0E9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ABEBB1B-A51F-AC4A-B551-BF0CD2C0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8" y="344140"/>
            <a:ext cx="11053822" cy="1380826"/>
          </a:xfrm>
        </p:spPr>
        <p:txBody>
          <a:bodyPr/>
          <a:lstStyle/>
          <a:p>
            <a:r>
              <a:rPr lang="en-US" sz="4000" dirty="0"/>
              <a:t>China </a:t>
            </a:r>
            <a:r>
              <a:rPr lang="en-US" sz="4000" b="1" dirty="0"/>
              <a:t>did not</a:t>
            </a:r>
            <a:r>
              <a:rPr lang="en-US" sz="4000" dirty="0"/>
              <a:t> hijack 15% of all internet traffic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C94594-F3E4-324D-9D16-F5F721CDFD3C}"/>
              </a:ext>
            </a:extLst>
          </p:cNvPr>
          <p:cNvGrpSpPr/>
          <p:nvPr/>
        </p:nvGrpSpPr>
        <p:grpSpPr>
          <a:xfrm>
            <a:off x="7594383" y="2769753"/>
            <a:ext cx="4148865" cy="2089574"/>
            <a:chOff x="8606657" y="6050902"/>
            <a:chExt cx="4148865" cy="20895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F55351-CAB6-F541-AAC5-E1FA1DAF0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657" y="6050902"/>
              <a:ext cx="4148865" cy="2089574"/>
            </a:xfrm>
            <a:prstGeom prst="rect">
              <a:avLst/>
            </a:prstGeom>
            <a:ln w="15875">
              <a:solidFill>
                <a:schemeClr val="accent4"/>
              </a:solidFill>
            </a:ln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D27DBB4-A6D7-0147-A665-C0628C0F8387}"/>
                </a:ext>
              </a:extLst>
            </p:cNvPr>
            <p:cNvSpPr/>
            <p:nvPr/>
          </p:nvSpPr>
          <p:spPr bwMode="gray">
            <a:xfrm>
              <a:off x="8606657" y="7215924"/>
              <a:ext cx="3767950" cy="567676"/>
            </a:xfrm>
            <a:prstGeom prst="roundRect">
              <a:avLst/>
            </a:prstGeom>
            <a:noFill/>
            <a:ln w="15875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1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627E6-A5EB-BA41-BB68-37DC8C88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A3A17-3AB1-9247-AE73-1716BF31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8" y="604782"/>
            <a:ext cx="11053822" cy="610945"/>
          </a:xfrm>
        </p:spPr>
        <p:txBody>
          <a:bodyPr/>
          <a:lstStyle/>
          <a:p>
            <a:r>
              <a:rPr lang="en-US" sz="4000" dirty="0"/>
              <a:t>Impacts of Excessive Prepending During Leaks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5D371-2AA0-9048-BA5F-D7D8ED3213A7}"/>
              </a:ext>
            </a:extLst>
          </p:cNvPr>
          <p:cNvSpPr/>
          <p:nvPr/>
        </p:nvSpPr>
        <p:spPr>
          <a:xfrm>
            <a:off x="829724" y="1518489"/>
            <a:ext cx="85919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 of the worst propagation of leaked routes during big leak events were due to routes being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prepended-to-all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AS4671 leak of April 2014 (&gt;320,000 prefixes)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^ Prepended-to-all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615827-B93F-594B-B13E-18065DBD141C}"/>
              </a:ext>
            </a:extLst>
          </p:cNvPr>
          <p:cNvGrpSpPr/>
          <p:nvPr/>
        </p:nvGrpSpPr>
        <p:grpSpPr>
          <a:xfrm>
            <a:off x="7315200" y="2477729"/>
            <a:ext cx="4177326" cy="3501994"/>
            <a:chOff x="1222915" y="1151806"/>
            <a:chExt cx="4445000" cy="3810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7C7547-5DAD-014E-924D-0A4CE25C2619}"/>
                </a:ext>
              </a:extLst>
            </p:cNvPr>
            <p:cNvGrpSpPr/>
            <p:nvPr/>
          </p:nvGrpSpPr>
          <p:grpSpPr>
            <a:xfrm>
              <a:off x="1222915" y="1151806"/>
              <a:ext cx="4445000" cy="3810000"/>
              <a:chOff x="2561858" y="1168135"/>
              <a:chExt cx="4445000" cy="38100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C0AF2B3-01D2-2547-96B8-BC6A2DFCEB92}"/>
                  </a:ext>
                </a:extLst>
              </p:cNvPr>
              <p:cNvGrpSpPr/>
              <p:nvPr/>
            </p:nvGrpSpPr>
            <p:grpSpPr>
              <a:xfrm>
                <a:off x="2561858" y="1168135"/>
                <a:ext cx="4445000" cy="3810000"/>
                <a:chOff x="2561858" y="1168135"/>
                <a:chExt cx="4445000" cy="3810000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A4F8C5AB-32BC-974A-9437-B51605C19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61858" y="1168135"/>
                  <a:ext cx="4445000" cy="3810000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6E2823C8-C658-6449-88E3-8329FDA74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0927" t="55660" b="34185"/>
                <a:stretch/>
              </p:blipFill>
              <p:spPr>
                <a:xfrm>
                  <a:off x="3047553" y="3780694"/>
                  <a:ext cx="3959305" cy="386862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EE1B8C85-7A25-0846-B4DA-B9D5D04421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7245" t="86263" r="27745" b="3583"/>
                <a:stretch/>
              </p:blipFill>
              <p:spPr>
                <a:xfrm>
                  <a:off x="4784358" y="1239715"/>
                  <a:ext cx="1556238" cy="386862"/>
                </a:xfrm>
                <a:prstGeom prst="rect">
                  <a:avLst/>
                </a:prstGeom>
              </p:spPr>
            </p:pic>
          </p:grpSp>
          <p:pic>
            <p:nvPicPr>
              <p:cNvPr id="20" name="Picture 2" descr="http://dev11.psm1.renesys.com/~dmadory/originations_analysis/66.220.224.0_19.png">
                <a:extLst>
                  <a:ext uri="{FF2B5EF4-FFF2-40B4-BE49-F238E27FC236}">
                    <a16:creationId xmlns:a16="http://schemas.microsoft.com/office/drawing/2014/main" id="{42CFDDAD-CCC2-D748-9B10-3569C6001D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73" t="85054"/>
              <a:stretch>
                <a:fillRect/>
              </a:stretch>
            </p:blipFill>
            <p:spPr bwMode="auto">
              <a:xfrm>
                <a:off x="4552043" y="4408714"/>
                <a:ext cx="2454815" cy="5694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C9135A-2629-5C4B-9991-5DD6787A5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408" t="68956" r="61474" b="20890"/>
            <a:stretch/>
          </p:blipFill>
          <p:spPr>
            <a:xfrm>
              <a:off x="1706615" y="3764365"/>
              <a:ext cx="1205411" cy="38686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0F4964F-BD9C-D047-BA4A-5442854D2EB9}"/>
              </a:ext>
            </a:extLst>
          </p:cNvPr>
          <p:cNvSpPr/>
          <p:nvPr/>
        </p:nvSpPr>
        <p:spPr>
          <a:xfrm>
            <a:off x="973394" y="3397670"/>
            <a:ext cx="63418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  <a:latin typeface="Slack-Lato"/>
              </a:rPr>
              <a:t>… 2856 7862 7862 7862 7862 7862    146.23.208.0/21</a:t>
            </a:r>
            <a:endParaRPr lang="en-US" sz="2200" dirty="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603C80-6D73-244E-A61E-ABD811BD086B}"/>
              </a:ext>
            </a:extLst>
          </p:cNvPr>
          <p:cNvSpPr/>
          <p:nvPr/>
        </p:nvSpPr>
        <p:spPr>
          <a:xfrm>
            <a:off x="757515" y="5979723"/>
            <a:ext cx="4617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https://</a:t>
            </a:r>
            <a:r>
              <a:rPr lang="en-US" dirty="0" err="1">
                <a:solidFill>
                  <a:schemeClr val="accent2"/>
                </a:solidFill>
              </a:rPr>
              <a:t>dyn.com</a:t>
            </a:r>
            <a:r>
              <a:rPr lang="en-US" dirty="0">
                <a:solidFill>
                  <a:schemeClr val="accent2"/>
                </a:solidFill>
              </a:rPr>
              <a:t>/blog/</a:t>
            </a:r>
            <a:r>
              <a:rPr lang="en-US" dirty="0" err="1">
                <a:solidFill>
                  <a:schemeClr val="accent2"/>
                </a:solidFill>
              </a:rPr>
              <a:t>indonesia</a:t>
            </a:r>
            <a:r>
              <a:rPr lang="en-US" dirty="0">
                <a:solidFill>
                  <a:schemeClr val="accent2"/>
                </a:solidFill>
              </a:rPr>
              <a:t>-hijacks-world/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BDE3A2A-FDE3-AB47-9E67-F8BD8D86B061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627E6-A5EB-BA41-BB68-37DC8C88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en-US" smtClean="0"/>
              <a:t>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A3A17-3AB1-9247-AE73-1716BF31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8" y="604782"/>
            <a:ext cx="11053822" cy="610945"/>
          </a:xfrm>
        </p:spPr>
        <p:txBody>
          <a:bodyPr/>
          <a:lstStyle/>
          <a:p>
            <a:r>
              <a:rPr lang="en-US" sz="4000" dirty="0"/>
              <a:t>Impacts of Excessive Prepending During Leaks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5D371-2AA0-9048-BA5F-D7D8ED3213A7}"/>
              </a:ext>
            </a:extLst>
          </p:cNvPr>
          <p:cNvSpPr/>
          <p:nvPr/>
        </p:nvSpPr>
        <p:spPr>
          <a:xfrm>
            <a:off x="829724" y="1518489"/>
            <a:ext cx="85919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 of the worst propagation of leaked routes during big leak events were due to routes being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prepended-to-all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AS4788 leak of June 2015 (&gt;260,000 prefixes)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^ Prepended-to-all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4964F-BD9C-D047-BA4A-5442854D2EB9}"/>
              </a:ext>
            </a:extLst>
          </p:cNvPr>
          <p:cNvSpPr/>
          <p:nvPr/>
        </p:nvSpPr>
        <p:spPr>
          <a:xfrm>
            <a:off x="1090569" y="3429000"/>
            <a:ext cx="58749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</a:rPr>
              <a:t>… 174 12322 12322 12322 12322     82.224.0.0/12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5D19DD-4056-3E42-9370-E7A8024F0EA5}"/>
              </a:ext>
            </a:extLst>
          </p:cNvPr>
          <p:cNvGrpSpPr/>
          <p:nvPr/>
        </p:nvGrpSpPr>
        <p:grpSpPr>
          <a:xfrm>
            <a:off x="7226361" y="2507853"/>
            <a:ext cx="4390544" cy="3638725"/>
            <a:chOff x="6520911" y="1151806"/>
            <a:chExt cx="4445000" cy="3810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E9B121-B078-704F-8B7B-B9B761092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911" y="1151806"/>
              <a:ext cx="4445000" cy="3810000"/>
            </a:xfrm>
            <a:prstGeom prst="rect">
              <a:avLst/>
            </a:prstGeom>
          </p:spPr>
        </p:pic>
        <p:pic>
          <p:nvPicPr>
            <p:cNvPr id="17" name="Picture 2" descr="http://dev11.psm1.renesys.com/~dmadory/originations_analysis/66.220.224.0_19.png">
              <a:extLst>
                <a:ext uri="{FF2B5EF4-FFF2-40B4-BE49-F238E27FC236}">
                  <a16:creationId xmlns:a16="http://schemas.microsoft.com/office/drawing/2014/main" id="{E851D353-E928-6045-82A4-545915E9E0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73" t="85054"/>
            <a:stretch>
              <a:fillRect/>
            </a:stretch>
          </p:blipFill>
          <p:spPr bwMode="auto">
            <a:xfrm>
              <a:off x="8511095" y="4392384"/>
              <a:ext cx="2454815" cy="569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43CC41-1B84-214E-B767-FCCF90106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245" t="86263" r="27745" b="3583"/>
            <a:stretch/>
          </p:blipFill>
          <p:spPr>
            <a:xfrm>
              <a:off x="9535886" y="1200776"/>
              <a:ext cx="1430024" cy="40947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E230A4-2C38-2C41-AEB4-8EC619CF0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1" t="61289" r="5742" b="19455"/>
            <a:stretch/>
          </p:blipFill>
          <p:spPr>
            <a:xfrm>
              <a:off x="7004304" y="3490850"/>
              <a:ext cx="1819656" cy="733678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ACC4DCA-EEF4-ED4B-9130-E95377BA9F1D}"/>
              </a:ext>
            </a:extLst>
          </p:cNvPr>
          <p:cNvSpPr/>
          <p:nvPr/>
        </p:nvSpPr>
        <p:spPr>
          <a:xfrm>
            <a:off x="757515" y="5961912"/>
            <a:ext cx="606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https://dyn.com/blog/global-collateral-damage-of-tmnet-leak/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55B0D0-A079-F244-808A-33F5B3970764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627E6-A5EB-BA41-BB68-37DC8C88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515" y="6356350"/>
            <a:ext cx="386443" cy="365125"/>
          </a:xfrm>
        </p:spPr>
        <p:txBody>
          <a:bodyPr/>
          <a:lstStyle/>
          <a:p>
            <a:fld id="{C51EAA63-D034-42AE-91FA-B13B9518C7BE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A3A17-3AB1-9247-AE73-1716BF31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8" y="604782"/>
            <a:ext cx="11053822" cy="610945"/>
          </a:xfrm>
        </p:spPr>
        <p:txBody>
          <a:bodyPr/>
          <a:lstStyle/>
          <a:p>
            <a:r>
              <a:rPr lang="en-US" dirty="0"/>
              <a:t>Prepending to Everyone!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E2AD19-3C0A-F44D-B39B-B175811F913C}"/>
              </a:ext>
            </a:extLst>
          </p:cNvPr>
          <p:cNvSpPr/>
          <p:nvPr/>
        </p:nvSpPr>
        <p:spPr>
          <a:xfrm>
            <a:off x="915989" y="1226996"/>
            <a:ext cx="1007565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Prepended-to-all prefixes are those seen as prepended by all (or nearly all) of the </a:t>
            </a:r>
            <a:r>
              <a:rPr lang="en-US" sz="24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ASes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internet.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configuration, prepending is no longer shaping route propagation.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simply incentivizing </a:t>
            </a:r>
            <a:r>
              <a:rPr lang="en-US" sz="24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ASes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choose </a:t>
            </a:r>
            <a:r>
              <a:rPr lang="en-US" sz="2400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origin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one were to suddenly appear whether by mistake or otherwise.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How many prefixes are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prepended-to-all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 …a lot!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0BDC1-0211-614B-81CE-032B23353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826" y="3206617"/>
            <a:ext cx="5517184" cy="242438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36D0D3B-3457-7746-B877-67B17D4B8C28}"/>
              </a:ext>
            </a:extLst>
          </p:cNvPr>
          <p:cNvSpPr txBox="1">
            <a:spLocks/>
          </p:cNvSpPr>
          <p:nvPr/>
        </p:nvSpPr>
        <p:spPr>
          <a:xfrm>
            <a:off x="1143958" y="6422545"/>
            <a:ext cx="3674785" cy="277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2"/>
                </a:solidFill>
              </a:rPr>
              <a:t>Copyright © 2019, Oracle and/or its affiliates. All rights reserved. </a:t>
            </a:r>
          </a:p>
          <a:p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ight Master ">
  <a:themeElements>
    <a:clrScheme name="Oracle NEW">
      <a:dk1>
        <a:srgbClr val="4E3629"/>
      </a:dk1>
      <a:lt1>
        <a:sysClr val="window" lastClr="FFFFFF"/>
      </a:lt1>
      <a:dk2>
        <a:srgbClr val="312D2A"/>
      </a:dk2>
      <a:lt2>
        <a:srgbClr val="E0E2E1"/>
      </a:lt2>
      <a:accent1>
        <a:srgbClr val="D1350F"/>
      </a:accent1>
      <a:accent2>
        <a:srgbClr val="E6AC58"/>
      </a:accent2>
      <a:accent3>
        <a:srgbClr val="94AFAF"/>
      </a:accent3>
      <a:accent4>
        <a:srgbClr val="2B6242"/>
      </a:accent4>
      <a:accent5>
        <a:srgbClr val="2C5967"/>
      </a:accent5>
      <a:accent6>
        <a:srgbClr val="AE562C"/>
      </a:accent6>
      <a:hlink>
        <a:srgbClr val="2C5967"/>
      </a:hlink>
      <a:folHlink>
        <a:srgbClr val="F5B642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(NXPowerLite Copy).pptx" id="{AE310C2E-BC4D-4F56-BD76-471CBE522D37}" vid="{029E71FD-0602-46C5-BB56-049A17F1B990}"/>
    </a:ext>
  </a:extLst>
</a:theme>
</file>

<file path=ppt/theme/theme2.xml><?xml version="1.0" encoding="utf-8"?>
<a:theme xmlns:a="http://schemas.openxmlformats.org/drawingml/2006/main" name="Dark Master">
  <a:themeElements>
    <a:clrScheme name="Oracle NEW">
      <a:dk1>
        <a:srgbClr val="4E3629"/>
      </a:dk1>
      <a:lt1>
        <a:sysClr val="window" lastClr="FFFFFF"/>
      </a:lt1>
      <a:dk2>
        <a:srgbClr val="312D2A"/>
      </a:dk2>
      <a:lt2>
        <a:srgbClr val="E0E2E1"/>
      </a:lt2>
      <a:accent1>
        <a:srgbClr val="D1350F"/>
      </a:accent1>
      <a:accent2>
        <a:srgbClr val="E6AC58"/>
      </a:accent2>
      <a:accent3>
        <a:srgbClr val="94AFAF"/>
      </a:accent3>
      <a:accent4>
        <a:srgbClr val="2B6242"/>
      </a:accent4>
      <a:accent5>
        <a:srgbClr val="2C5967"/>
      </a:accent5>
      <a:accent6>
        <a:srgbClr val="AE562C"/>
      </a:accent6>
      <a:hlink>
        <a:srgbClr val="2C5967"/>
      </a:hlink>
      <a:folHlink>
        <a:srgbClr val="F5B642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(NXPowerLite Copy).pptx" id="{AE310C2E-BC4D-4F56-BD76-471CBE522D37}" vid="{03D8F6CA-98DF-468F-9E1A-F51A22E774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Light Master </Template>
  <TotalTime>5000</TotalTime>
  <Words>1566</Words>
  <Application>Microsoft Macintosh PowerPoint</Application>
  <PresentationFormat>Widescreen</PresentationFormat>
  <Paragraphs>229</Paragraphs>
  <Slides>26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Georgia</vt:lpstr>
      <vt:lpstr>Oracle Sans</vt:lpstr>
      <vt:lpstr>Oracle Sans Light</vt:lpstr>
      <vt:lpstr>Slack-Lato</vt:lpstr>
      <vt:lpstr>Wingdings</vt:lpstr>
      <vt:lpstr>Light Master </vt:lpstr>
      <vt:lpstr>Dark Master</vt:lpstr>
      <vt:lpstr>Excessive BGP AS Path Prepending is a Self-Inflicted Vulnerability</vt:lpstr>
      <vt:lpstr>Excessive BGP AS Path Prepending is a Self-Inflicted Vulnerability</vt:lpstr>
      <vt:lpstr>What is AS_PATH Prepending?</vt:lpstr>
      <vt:lpstr>But prepending can also be problematic</vt:lpstr>
      <vt:lpstr>China did not hijack 15% of all internet traffic</vt:lpstr>
      <vt:lpstr>China did not hijack 15% of all internet traffic</vt:lpstr>
      <vt:lpstr>Impacts of Excessive Prepending During Leaks</vt:lpstr>
      <vt:lpstr>Impacts of Excessive Prepending During Leaks</vt:lpstr>
      <vt:lpstr>Prepending to Everyone!</vt:lpstr>
      <vt:lpstr>Prepending in the Global Routing Tables</vt:lpstr>
      <vt:lpstr>Prepending in the IPv4 Global Routing Table</vt:lpstr>
      <vt:lpstr>Prepending in the IPv6 Global Routing Table</vt:lpstr>
      <vt:lpstr>PowerPoint Presentation</vt:lpstr>
      <vt:lpstr>What’s the Risk? </vt:lpstr>
      <vt:lpstr>What’s the Risk?</vt:lpstr>
      <vt:lpstr>PowerPoint Presentation</vt:lpstr>
      <vt:lpstr>Prepended vs non-prepended in the wild</vt:lpstr>
      <vt:lpstr>Prepended vs non-prepended in the wild</vt:lpstr>
      <vt:lpstr>Is Prepending-To-All a growing problem?</vt:lpstr>
      <vt:lpstr>Why does prepending-to-all happen?</vt:lpstr>
      <vt:lpstr>Why does prepending-to-all happen?</vt:lpstr>
      <vt:lpstr>Why does prepending-to-all happen?</vt:lpstr>
      <vt:lpstr>Why does this happen?</vt:lpstr>
      <vt:lpstr>Conclusions</vt:lpstr>
      <vt:lpstr>PowerPoint Presentation</vt:lpstr>
      <vt:lpstr>Safe harbor statement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install fonts before using</dc:title>
  <dc:creator>Christa Johnson</dc:creator>
  <cp:lastModifiedBy>Microsoft Office User</cp:lastModifiedBy>
  <cp:revision>21</cp:revision>
  <dcterms:created xsi:type="dcterms:W3CDTF">2019-09-25T13:39:27Z</dcterms:created>
  <dcterms:modified xsi:type="dcterms:W3CDTF">2019-10-10T09:42:07Z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6186370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